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394" r:id="rId4"/>
    <p:sldId id="351" r:id="rId5"/>
    <p:sldId id="357" r:id="rId6"/>
    <p:sldId id="392" r:id="rId7"/>
    <p:sldId id="393" r:id="rId8"/>
    <p:sldId id="352" r:id="rId9"/>
    <p:sldId id="396" r:id="rId10"/>
    <p:sldId id="397" r:id="rId11"/>
    <p:sldId id="398" r:id="rId12"/>
    <p:sldId id="400" r:id="rId13"/>
    <p:sldId id="399" r:id="rId14"/>
    <p:sldId id="395" r:id="rId15"/>
    <p:sldId id="353" r:id="rId16"/>
    <p:sldId id="354" r:id="rId17"/>
    <p:sldId id="355" r:id="rId18"/>
    <p:sldId id="356" r:id="rId19"/>
    <p:sldId id="358" r:id="rId20"/>
    <p:sldId id="371" r:id="rId21"/>
    <p:sldId id="373" r:id="rId22"/>
    <p:sldId id="372" r:id="rId23"/>
    <p:sldId id="369" r:id="rId24"/>
    <p:sldId id="259" r:id="rId25"/>
    <p:sldId id="260" r:id="rId26"/>
    <p:sldId id="261" r:id="rId27"/>
    <p:sldId id="262" r:id="rId28"/>
    <p:sldId id="264" r:id="rId29"/>
    <p:sldId id="265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9" r:id="rId38"/>
    <p:sldId id="280" r:id="rId39"/>
    <p:sldId id="281" r:id="rId40"/>
    <p:sldId id="282" r:id="rId41"/>
    <p:sldId id="283" r:id="rId42"/>
    <p:sldId id="359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5" r:id="rId54"/>
    <p:sldId id="296" r:id="rId55"/>
    <p:sldId id="297" r:id="rId56"/>
    <p:sldId id="298" r:id="rId57"/>
    <p:sldId id="299" r:id="rId58"/>
    <p:sldId id="324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74" r:id="rId73"/>
    <p:sldId id="375" r:id="rId74"/>
    <p:sldId id="389" r:id="rId75"/>
    <p:sldId id="390" r:id="rId76"/>
    <p:sldId id="376" r:id="rId77"/>
    <p:sldId id="377" r:id="rId78"/>
    <p:sldId id="384" r:id="rId79"/>
    <p:sldId id="391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70" r:id="rId9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99FF99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8FA99-AC6B-4BF9-A5C9-7ABB35C1D7B1}" type="doc">
      <dgm:prSet loTypeId="urn:microsoft.com/office/officeart/2005/8/layout/cycle2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98565C65-D9C0-43FB-A90B-BD5F779B1FDF}">
      <dgm:prSet phldrT="[Text]"/>
      <dgm:spPr/>
      <dgm:t>
        <a:bodyPr/>
        <a:lstStyle/>
        <a:p>
          <a:r>
            <a:rPr lang="es-ES" dirty="0" err="1" smtClean="0"/>
            <a:t>Rate</a:t>
          </a:r>
          <a:r>
            <a:rPr lang="es-ES" dirty="0" smtClean="0"/>
            <a:t> </a:t>
          </a:r>
          <a:r>
            <a:rPr lang="es-ES" dirty="0" err="1" smtClean="0"/>
            <a:t>equations</a:t>
          </a:r>
          <a:endParaRPr lang="es-ES" dirty="0"/>
        </a:p>
      </dgm:t>
    </dgm:pt>
    <dgm:pt modelId="{F1E22681-E917-4E13-97F6-9DA345E8ACA6}" type="parTrans" cxnId="{84741DD8-14AA-4AD8-BE9F-52057A4205F3}">
      <dgm:prSet/>
      <dgm:spPr/>
      <dgm:t>
        <a:bodyPr/>
        <a:lstStyle/>
        <a:p>
          <a:endParaRPr lang="es-ES"/>
        </a:p>
      </dgm:t>
    </dgm:pt>
    <dgm:pt modelId="{1B291C35-7EA9-4E02-A3AF-5DC0D3AE2E24}" type="sibTrans" cxnId="{84741DD8-14AA-4AD8-BE9F-52057A4205F3}">
      <dgm:prSet/>
      <dgm:spPr/>
      <dgm:t>
        <a:bodyPr/>
        <a:lstStyle/>
        <a:p>
          <a:endParaRPr lang="es-ES"/>
        </a:p>
      </dgm:t>
    </dgm:pt>
    <dgm:pt modelId="{61A033F0-1471-4CF1-9F96-B6440C1FC6A1}">
      <dgm:prSet phldrT="[Text]"/>
      <dgm:spPr/>
      <dgm:t>
        <a:bodyPr/>
        <a:lstStyle/>
        <a:p>
          <a:r>
            <a:rPr lang="es-ES" dirty="0" err="1" smtClean="0"/>
            <a:t>Radiative</a:t>
          </a:r>
          <a:r>
            <a:rPr lang="es-ES" dirty="0" smtClean="0"/>
            <a:t> transfer</a:t>
          </a:r>
          <a:endParaRPr lang="es-ES" dirty="0"/>
        </a:p>
      </dgm:t>
    </dgm:pt>
    <dgm:pt modelId="{C538ADB5-2374-4AC8-893E-1F70FEE0B88B}" type="parTrans" cxnId="{71117D54-8E1D-4D81-A02C-B57580FF26BE}">
      <dgm:prSet/>
      <dgm:spPr/>
      <dgm:t>
        <a:bodyPr/>
        <a:lstStyle/>
        <a:p>
          <a:endParaRPr lang="es-ES"/>
        </a:p>
      </dgm:t>
    </dgm:pt>
    <dgm:pt modelId="{7719F160-CCFF-4566-B5A4-2E97769D62B7}" type="sibTrans" cxnId="{71117D54-8E1D-4D81-A02C-B57580FF26BE}">
      <dgm:prSet/>
      <dgm:spPr/>
      <dgm:t>
        <a:bodyPr/>
        <a:lstStyle/>
        <a:p>
          <a:endParaRPr lang="es-ES"/>
        </a:p>
      </dgm:t>
    </dgm:pt>
    <dgm:pt modelId="{F1A8E7F0-AFD2-45DF-AD9C-10EBE21FB6F8}" type="pres">
      <dgm:prSet presAssocID="{66E8FA99-AC6B-4BF9-A5C9-7ABB35C1D7B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91D65FB-D948-45C3-AE99-01C9A4B5518B}" type="pres">
      <dgm:prSet presAssocID="{98565C65-D9C0-43FB-A90B-BD5F779B1FD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8C81AF-9825-4854-9EAC-7D61411615A4}" type="pres">
      <dgm:prSet presAssocID="{1B291C35-7EA9-4E02-A3AF-5DC0D3AE2E24}" presName="sibTrans" presStyleLbl="sibTrans2D1" presStyleIdx="0" presStyleCnt="2"/>
      <dgm:spPr/>
      <dgm:t>
        <a:bodyPr/>
        <a:lstStyle/>
        <a:p>
          <a:endParaRPr lang="es-ES"/>
        </a:p>
      </dgm:t>
    </dgm:pt>
    <dgm:pt modelId="{1B116629-A1A5-4A4D-B729-DBE1F3F4B3AE}" type="pres">
      <dgm:prSet presAssocID="{1B291C35-7EA9-4E02-A3AF-5DC0D3AE2E24}" presName="connectorText" presStyleLbl="sibTrans2D1" presStyleIdx="0" presStyleCnt="2"/>
      <dgm:spPr/>
      <dgm:t>
        <a:bodyPr/>
        <a:lstStyle/>
        <a:p>
          <a:endParaRPr lang="es-ES"/>
        </a:p>
      </dgm:t>
    </dgm:pt>
    <dgm:pt modelId="{D8C8212D-68A9-44EE-8D6A-16EBBE31EC27}" type="pres">
      <dgm:prSet presAssocID="{61A033F0-1471-4CF1-9F96-B6440C1FC6A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71FAB1-CA25-41FF-9522-B3EF163B61CF}" type="pres">
      <dgm:prSet presAssocID="{7719F160-CCFF-4566-B5A4-2E97769D62B7}" presName="sibTrans" presStyleLbl="sibTrans2D1" presStyleIdx="1" presStyleCnt="2"/>
      <dgm:spPr/>
      <dgm:t>
        <a:bodyPr/>
        <a:lstStyle/>
        <a:p>
          <a:endParaRPr lang="es-ES"/>
        </a:p>
      </dgm:t>
    </dgm:pt>
    <dgm:pt modelId="{CD34F0F0-89A6-4A71-8DE8-AD5D017DF686}" type="pres">
      <dgm:prSet presAssocID="{7719F160-CCFF-4566-B5A4-2E97769D62B7}" presName="connectorText" presStyleLbl="sibTrans2D1" presStyleIdx="1" presStyleCnt="2"/>
      <dgm:spPr/>
      <dgm:t>
        <a:bodyPr/>
        <a:lstStyle/>
        <a:p>
          <a:endParaRPr lang="es-ES"/>
        </a:p>
      </dgm:t>
    </dgm:pt>
  </dgm:ptLst>
  <dgm:cxnLst>
    <dgm:cxn modelId="{F41906EF-35FD-402E-A7F9-2494C7DA92E7}" type="presOf" srcId="{1B291C35-7EA9-4E02-A3AF-5DC0D3AE2E24}" destId="{5E8C81AF-9825-4854-9EAC-7D61411615A4}" srcOrd="0" destOrd="0" presId="urn:microsoft.com/office/officeart/2005/8/layout/cycle2"/>
    <dgm:cxn modelId="{3A95BB1A-6255-4322-B425-866E87067D4B}" type="presOf" srcId="{61A033F0-1471-4CF1-9F96-B6440C1FC6A1}" destId="{D8C8212D-68A9-44EE-8D6A-16EBBE31EC27}" srcOrd="0" destOrd="0" presId="urn:microsoft.com/office/officeart/2005/8/layout/cycle2"/>
    <dgm:cxn modelId="{212078C0-89CD-4943-A825-559A14430C6E}" type="presOf" srcId="{98565C65-D9C0-43FB-A90B-BD5F779B1FDF}" destId="{491D65FB-D948-45C3-AE99-01C9A4B5518B}" srcOrd="0" destOrd="0" presId="urn:microsoft.com/office/officeart/2005/8/layout/cycle2"/>
    <dgm:cxn modelId="{11A134C5-3252-417C-A7F0-4EC5FBA50CB7}" type="presOf" srcId="{1B291C35-7EA9-4E02-A3AF-5DC0D3AE2E24}" destId="{1B116629-A1A5-4A4D-B729-DBE1F3F4B3AE}" srcOrd="1" destOrd="0" presId="urn:microsoft.com/office/officeart/2005/8/layout/cycle2"/>
    <dgm:cxn modelId="{84741DD8-14AA-4AD8-BE9F-52057A4205F3}" srcId="{66E8FA99-AC6B-4BF9-A5C9-7ABB35C1D7B1}" destId="{98565C65-D9C0-43FB-A90B-BD5F779B1FDF}" srcOrd="0" destOrd="0" parTransId="{F1E22681-E917-4E13-97F6-9DA345E8ACA6}" sibTransId="{1B291C35-7EA9-4E02-A3AF-5DC0D3AE2E24}"/>
    <dgm:cxn modelId="{B9507493-0A44-4D15-B846-26699C155600}" type="presOf" srcId="{7719F160-CCFF-4566-B5A4-2E97769D62B7}" destId="{CD34F0F0-89A6-4A71-8DE8-AD5D017DF686}" srcOrd="1" destOrd="0" presId="urn:microsoft.com/office/officeart/2005/8/layout/cycle2"/>
    <dgm:cxn modelId="{E4F7524D-50B7-426E-AAA5-3E88D574E76A}" type="presOf" srcId="{7719F160-CCFF-4566-B5A4-2E97769D62B7}" destId="{DF71FAB1-CA25-41FF-9522-B3EF163B61CF}" srcOrd="0" destOrd="0" presId="urn:microsoft.com/office/officeart/2005/8/layout/cycle2"/>
    <dgm:cxn modelId="{52C24C77-3999-4ECB-9B6C-ABB5088F1595}" type="presOf" srcId="{66E8FA99-AC6B-4BF9-A5C9-7ABB35C1D7B1}" destId="{F1A8E7F0-AFD2-45DF-AD9C-10EBE21FB6F8}" srcOrd="0" destOrd="0" presId="urn:microsoft.com/office/officeart/2005/8/layout/cycle2"/>
    <dgm:cxn modelId="{71117D54-8E1D-4D81-A02C-B57580FF26BE}" srcId="{66E8FA99-AC6B-4BF9-A5C9-7ABB35C1D7B1}" destId="{61A033F0-1471-4CF1-9F96-B6440C1FC6A1}" srcOrd="1" destOrd="0" parTransId="{C538ADB5-2374-4AC8-893E-1F70FEE0B88B}" sibTransId="{7719F160-CCFF-4566-B5A4-2E97769D62B7}"/>
    <dgm:cxn modelId="{53F72B22-5233-467A-B760-5F3F683290DB}" type="presParOf" srcId="{F1A8E7F0-AFD2-45DF-AD9C-10EBE21FB6F8}" destId="{491D65FB-D948-45C3-AE99-01C9A4B5518B}" srcOrd="0" destOrd="0" presId="urn:microsoft.com/office/officeart/2005/8/layout/cycle2"/>
    <dgm:cxn modelId="{548BDC68-5122-4224-86E0-BE8200A83E2C}" type="presParOf" srcId="{F1A8E7F0-AFD2-45DF-AD9C-10EBE21FB6F8}" destId="{5E8C81AF-9825-4854-9EAC-7D61411615A4}" srcOrd="1" destOrd="0" presId="urn:microsoft.com/office/officeart/2005/8/layout/cycle2"/>
    <dgm:cxn modelId="{00D18854-2BED-498A-A4C1-AC44C6B9F255}" type="presParOf" srcId="{5E8C81AF-9825-4854-9EAC-7D61411615A4}" destId="{1B116629-A1A5-4A4D-B729-DBE1F3F4B3AE}" srcOrd="0" destOrd="0" presId="urn:microsoft.com/office/officeart/2005/8/layout/cycle2"/>
    <dgm:cxn modelId="{164B1247-BD22-40E0-BE87-80255EEABDB7}" type="presParOf" srcId="{F1A8E7F0-AFD2-45DF-AD9C-10EBE21FB6F8}" destId="{D8C8212D-68A9-44EE-8D6A-16EBBE31EC27}" srcOrd="2" destOrd="0" presId="urn:microsoft.com/office/officeart/2005/8/layout/cycle2"/>
    <dgm:cxn modelId="{2CD4DF80-2FF5-444E-9F7B-DBD1869AD872}" type="presParOf" srcId="{F1A8E7F0-AFD2-45DF-AD9C-10EBE21FB6F8}" destId="{DF71FAB1-CA25-41FF-9522-B3EF163B61CF}" srcOrd="3" destOrd="0" presId="urn:microsoft.com/office/officeart/2005/8/layout/cycle2"/>
    <dgm:cxn modelId="{8C3D32AB-51E0-4DD0-94D1-899FC87971FF}" type="presParOf" srcId="{DF71FAB1-CA25-41FF-9522-B3EF163B61CF}" destId="{CD34F0F0-89A6-4A71-8DE8-AD5D017DF68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D65FB-D948-45C3-AE99-01C9A4B5518B}">
      <dsp:nvSpPr>
        <dsp:cNvPr id="0" name=""/>
        <dsp:cNvSpPr/>
      </dsp:nvSpPr>
      <dsp:spPr>
        <a:xfrm>
          <a:off x="689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Rate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equations</a:t>
          </a:r>
          <a:endParaRPr lang="es-ES" sz="2100" kern="1200" dirty="0"/>
        </a:p>
      </dsp:txBody>
      <dsp:txXfrm>
        <a:off x="254747" y="669350"/>
        <a:ext cx="1226699" cy="1226699"/>
      </dsp:txXfrm>
    </dsp:sp>
    <dsp:sp modelId="{5E8C81AF-9825-4854-9EAC-7D61411615A4}">
      <dsp:nvSpPr>
        <dsp:cNvPr id="0" name=""/>
        <dsp:cNvSpPr/>
      </dsp:nvSpPr>
      <dsp:spPr>
        <a:xfrm>
          <a:off x="1600324" y="170106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1600324" y="287206"/>
        <a:ext cx="905882" cy="351300"/>
      </dsp:txXfrm>
    </dsp:sp>
    <dsp:sp modelId="{D8C8212D-68A9-44EE-8D6A-16EBBE31EC27}">
      <dsp:nvSpPr>
        <dsp:cNvPr id="0" name=""/>
        <dsp:cNvSpPr/>
      </dsp:nvSpPr>
      <dsp:spPr>
        <a:xfrm>
          <a:off x="2607895" y="415292"/>
          <a:ext cx="1734815" cy="17348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Radiative</a:t>
          </a:r>
          <a:r>
            <a:rPr lang="es-ES" sz="2100" kern="1200" dirty="0" smtClean="0"/>
            <a:t> transfer</a:t>
          </a:r>
          <a:endParaRPr lang="es-ES" sz="2100" kern="1200" dirty="0"/>
        </a:p>
      </dsp:txBody>
      <dsp:txXfrm>
        <a:off x="2861953" y="669350"/>
        <a:ext cx="1226699" cy="1226699"/>
      </dsp:txXfrm>
    </dsp:sp>
    <dsp:sp modelId="{DF71FAB1-CA25-41FF-9522-B3EF163B61CF}">
      <dsp:nvSpPr>
        <dsp:cNvPr id="0" name=""/>
        <dsp:cNvSpPr/>
      </dsp:nvSpPr>
      <dsp:spPr>
        <a:xfrm rot="10800000">
          <a:off x="1661543" y="1809793"/>
          <a:ext cx="1081532" cy="585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 rot="10800000">
        <a:off x="1837193" y="1926893"/>
        <a:ext cx="905882" cy="351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949F-CA95-45D7-A0D7-C38A3B398489}" type="slidenum">
              <a:rPr lang="es-ES"/>
              <a:pPr/>
              <a:t>45</a:t>
            </a:fld>
            <a:endParaRPr lang="es-ES"/>
          </a:p>
        </p:txBody>
      </p:sp>
      <p:sp>
        <p:nvSpPr>
          <p:cNvPr id="1034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24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25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86604-4D8B-46E1-BBF9-C5ED7AE3D1CE}" type="slidenum">
              <a:rPr lang="es-ES"/>
              <a:pPr/>
              <a:t>27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30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91EC-72CB-42B1-8CC8-413C37ED4E81}" type="slidenum">
              <a:rPr lang="es-ES"/>
              <a:pPr/>
              <a:t>38</a:t>
            </a:fld>
            <a:endParaRPr lang="es-ES"/>
          </a:p>
        </p:txBody>
      </p:sp>
      <p:sp>
        <p:nvSpPr>
          <p:cNvPr id="1013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12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9.xml"/><Relationship Id="rId7" Type="http://schemas.openxmlformats.org/officeDocument/2006/relationships/image" Target="../media/image1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5.png"/><Relationship Id="rId5" Type="http://schemas.openxmlformats.org/officeDocument/2006/relationships/tags" Target="../tags/tag21.xml"/><Relationship Id="rId10" Type="http://schemas.openxmlformats.org/officeDocument/2006/relationships/image" Target="../media/image24.png"/><Relationship Id="rId4" Type="http://schemas.openxmlformats.org/officeDocument/2006/relationships/tags" Target="../tags/tag20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4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3.png"/><Relationship Id="rId5" Type="http://schemas.openxmlformats.org/officeDocument/2006/relationships/tags" Target="../tags/tag30.xml"/><Relationship Id="rId10" Type="http://schemas.openxmlformats.org/officeDocument/2006/relationships/image" Target="../media/image42.png"/><Relationship Id="rId4" Type="http://schemas.openxmlformats.org/officeDocument/2006/relationships/tags" Target="../tags/tag29.xml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1.png"/><Relationship Id="rId9" Type="http://schemas.microsoft.com/office/2007/relationships/diagramDrawing" Target="../diagrams/drawing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hyperlink" Target="http://10.0.2.2:8888/notebooks/Weak%20field%20approximation.ipynb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jpeg"/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12" Type="http://schemas.openxmlformats.org/officeDocument/2006/relationships/hyperlink" Target="http://10.0.2.2:8888/notebooks/Weak%20field%20approximation.ipynb#bias" TargetMode="Externa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5" Type="http://schemas.openxmlformats.org/officeDocument/2006/relationships/tags" Target="../tags/tag7.xml"/><Relationship Id="rId10" Type="http://schemas.openxmlformats.org/officeDocument/2006/relationships/image" Target="../media/image11.png"/><Relationship Id="rId4" Type="http://schemas.openxmlformats.org/officeDocument/2006/relationships/tags" Target="../tags/tag6.xml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03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non-linear optimization – Newton methods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53" y="4595812"/>
            <a:ext cx="2807494" cy="3571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2590800"/>
            <a:ext cx="7603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Computing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Hessian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unstable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210" y="3581400"/>
            <a:ext cx="7478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following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carry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correction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5562600"/>
            <a:ext cx="6992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case,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ill-determined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should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regularize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somehow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329605" y="76200"/>
            <a:ext cx="848479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non-linear optimization –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Levenberg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-Marquardt method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53" y="2590800"/>
            <a:ext cx="3798094" cy="357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4165937"/>
            <a:ext cx="3552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large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gradient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descent</a:t>
            </a:r>
            <a:endParaRPr lang="es-ES" dirty="0" smtClean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Symbol" pitchFamily="18" charset="2"/>
                <a:ea typeface="Roboto Light" pitchFamily="2" charset="0"/>
                <a:sym typeface="Wingdings" pitchFamily="2" charset="2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small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 Newton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method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329605" y="76200"/>
            <a:ext cx="848479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non-linear optimization – Error bars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1143000"/>
            <a:ext cx="71561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Hessian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optimum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equals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covariance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covariance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represents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variance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covariance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Error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7" y="4114801"/>
            <a:ext cx="3479006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3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329605" y="76200"/>
            <a:ext cx="848479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non-linear optimization –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Levenberg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-Marquardt method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3889" y="99060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Pseudo-code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293" y="1981200"/>
            <a:ext cx="741741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Synthesize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Compute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gradient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smtClean="0">
                <a:latin typeface="Symbol" pitchFamily="18" charset="2"/>
                <a:ea typeface="Roboto Light" pitchFamily="2" charset="0"/>
              </a:rPr>
              <a:t>c</a:t>
            </a:r>
            <a:r>
              <a:rPr lang="es-ES" sz="2400" baseline="30000" dirty="0" smtClean="0">
                <a:latin typeface="Roboto Light" pitchFamily="2" charset="0"/>
                <a:ea typeface="Roboto Light" pitchFamily="2" charset="0"/>
              </a:rPr>
              <a:t>2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Compute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Hessian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matrix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smtClean="0">
                <a:latin typeface="Roboto Light" pitchFamily="2" charset="0"/>
                <a:ea typeface="Roboto Light" pitchFamily="2" charset="0"/>
              </a:rPr>
              <a:t>H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Carry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value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decomposition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Regularize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setting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singular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values</a:t>
            </a:r>
            <a:endParaRPr lang="en-US" sz="2400" dirty="0" err="1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Modify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1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until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convergence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Compute error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bars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Levenberg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-Marquardt algorithm in a non-linear case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6" y="2705497"/>
            <a:ext cx="4183856" cy="330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54" y="3644671"/>
            <a:ext cx="1876425" cy="6738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40000" y="2540000"/>
            <a:ext cx="2381" cy="2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35" y="5105400"/>
            <a:ext cx="6460331" cy="9667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514600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a 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new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value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4000" y="38100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where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0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Linearizing </a:t>
            </a:r>
            <a:r>
              <a:rPr lang="en-U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algorithm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19400"/>
            <a:ext cx="3348038" cy="390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3" y="990600"/>
            <a:ext cx="739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c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new position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.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position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setting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derivative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zero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b="1" dirty="0" smtClean="0">
                <a:latin typeface="Symbol" pitchFamily="18" charset="2"/>
                <a:ea typeface="Roboto Light" pitchFamily="2" charset="0"/>
              </a:rPr>
              <a:t>d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5857875"/>
            <a:ext cx="4057650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2819400"/>
            <a:ext cx="4076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b="1" dirty="0" smtClean="0">
                <a:latin typeface="Symbol" pitchFamily="18" charset="2"/>
                <a:ea typeface="Roboto Light" pitchFamily="2" charset="0"/>
              </a:rPr>
              <a:t>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0800" y="4318337"/>
            <a:ext cx="6662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Levenberg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introduced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damping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shifts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purely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Gauss-Newton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&lt;&lt;1)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conjugate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&gt;&gt;1)</a:t>
            </a:r>
          </a:p>
        </p:txBody>
      </p:sp>
    </p:spTree>
    <p:extLst>
      <p:ext uri="{BB962C8B-B14F-4D97-AF65-F5344CB8AC3E}">
        <p14:creationId xmlns:p14="http://schemas.microsoft.com/office/powerpoint/2010/main" val="274283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Variation along the line-of-sight (LTE)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2116137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1" descr="rt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4800600"/>
            <a:ext cx="4754563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733" y="1143000"/>
            <a:ext cx="7988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(T, B, etc.)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height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emergent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339" y="4092714"/>
            <a:ext cx="734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following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formal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6890" y="6400800"/>
            <a:ext cx="3624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degl’Innocenti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Landolfi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(2004)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038" y="3352800"/>
            <a:ext cx="801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LTE,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known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is more complicated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 descr="KSchan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9" y="1996281"/>
            <a:ext cx="7269163" cy="10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 descr="rtechange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840163"/>
            <a:ext cx="5588000" cy="10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rtechange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03" y="5613968"/>
            <a:ext cx="2997994" cy="9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608" y="914400"/>
            <a:ext cx="8568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(Stokes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understand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perturbed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352800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order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5537537"/>
            <a:ext cx="2473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formally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equivalent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RT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 are the key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20" y="3657600"/>
            <a:ext cx="4864161" cy="89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" y="5562600"/>
            <a:ext cx="7805738" cy="762000"/>
          </a:xfrm>
          <a:prstGeom prst="rect">
            <a:avLst/>
          </a:prstGeom>
        </p:spPr>
      </p:pic>
      <p:pic>
        <p:nvPicPr>
          <p:cNvPr id="7" name="Picture 6" descr="rteschan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7" y="1219200"/>
            <a:ext cx="4911725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762000"/>
            <a:ext cx="6221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perturbation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344" y="2895600"/>
            <a:ext cx="778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define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integral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2102" y="4953000"/>
            <a:ext cx="697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computed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</a:t>
            </a:r>
          </a:p>
        </p:txBody>
      </p:sp>
    </p:spTree>
    <p:extLst>
      <p:ext uri="{BB962C8B-B14F-4D97-AF65-F5344CB8AC3E}">
        <p14:creationId xmlns:p14="http://schemas.microsoft.com/office/powerpoint/2010/main" val="204675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162800" cy="530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8321" y="6400800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Socas-Navarro &amp; </a:t>
            </a:r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(2004)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4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1" y="3657600"/>
            <a:ext cx="60959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Non-linear inversion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Maximum-likelihood simple solution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Weak-field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More complicated cases using response 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functions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Levenberg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-Marquardt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Milne-</a:t>
            </a:r>
            <a:r>
              <a:rPr lang="en-U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Eddington</a:t>
            </a:r>
            <a:r>
              <a:rPr lang="en-U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solution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Local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equilibrium</a:t>
            </a:r>
            <a:endParaRPr lang="es-ES" sz="1600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es-E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Non-local </a:t>
            </a:r>
            <a:r>
              <a:rPr lang="es-E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sz="1600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equilibrium</a:t>
            </a:r>
            <a:endParaRPr lang="en-US" sz="1600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Database search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6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New </a:t>
            </a:r>
            <a:r>
              <a:rPr lang="es-ES" sz="16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methods</a:t>
            </a:r>
            <a:endParaRPr lang="en-US" sz="1600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0401" y="4950023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" y="1981200"/>
            <a:ext cx="8956335" cy="29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54222" y="152400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Ca II 8542 A -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</a:t>
            </a:r>
            <a:endParaRPr lang="en-US" baseline="-250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4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44635" y="502920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4" y="2067035"/>
            <a:ext cx="8748712" cy="284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55587" y="1524000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Na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 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- 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</a:t>
            </a:r>
            <a:endParaRPr lang="en-US" baseline="-25000" dirty="0" err="1" smtClean="0">
              <a:latin typeface="Symbol" pitchFamily="18" charset="2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307306" y="76200"/>
            <a:ext cx="65293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 vs. height of formation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1111880"/>
            <a:ext cx="6786563" cy="467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00800" y="579120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0320" y="2979003"/>
            <a:ext cx="5043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smtClean="0">
                <a:latin typeface="Roboto" pitchFamily="2" charset="0"/>
                <a:ea typeface="Roboto" pitchFamily="2" charset="0"/>
              </a:rPr>
              <a:t>No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gradients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along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line-of-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sight</a:t>
            </a:r>
            <a:endParaRPr lang="es-ES" sz="24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latin typeface="Roboto" pitchFamily="2" charset="0"/>
                <a:ea typeface="Roboto" pitchFamily="2" charset="0"/>
              </a:rPr>
              <a:t>model</a:t>
            </a:r>
            <a:endParaRPr lang="es-E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914400"/>
            <a:ext cx="8665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plane-parallel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semi-infinite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opacity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Doppler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width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vector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constant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Planck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81" y="2801244"/>
            <a:ext cx="1976438" cy="2667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73831" y="4186238"/>
            <a:ext cx="8796338" cy="1452562"/>
            <a:chOff x="173831" y="4186238"/>
            <a:chExt cx="8796338" cy="1452562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83" y="4186238"/>
              <a:ext cx="5861969" cy="2809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582875"/>
              <a:ext cx="8794645" cy="2741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4968709"/>
              <a:ext cx="8789569" cy="2741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31" y="5364655"/>
              <a:ext cx="8796338" cy="274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832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5008" y="0"/>
            <a:ext cx="7293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approximation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broadly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66" y="609600"/>
            <a:ext cx="4914469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223" y="106680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S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0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endParaRPr lang="es-ES" baseline="30000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2038290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7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3028890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-5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F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" y="4019490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F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5300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3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-5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" y="6000690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1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5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G</a:t>
            </a:r>
            <a:r>
              <a:rPr lang="es-ES" baseline="-25000" dirty="0" smtClean="0">
                <a:latin typeface="Roboto Light" pitchFamily="2" charset="0"/>
                <a:ea typeface="Roboto Light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846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110" y="0"/>
            <a:ext cx="504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</a:rPr>
              <a:t>The</a:t>
            </a:r>
            <a:r>
              <a:rPr lang="es-ES" sz="2400" dirty="0" smtClean="0">
                <a:solidFill>
                  <a:srgbClr val="72BFC5"/>
                </a:solidFill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</a:rPr>
              <a:t>Milne-Eddington</a:t>
            </a:r>
            <a:r>
              <a:rPr lang="es-ES" sz="2400" dirty="0" smtClean="0">
                <a:solidFill>
                  <a:srgbClr val="72BFC5"/>
                </a:solidFill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</a:rPr>
              <a:t>approximation</a:t>
            </a:r>
            <a:endParaRPr lang="es-ES" sz="2400" dirty="0">
              <a:solidFill>
                <a:srgbClr val="72BFC5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18" y="609600"/>
            <a:ext cx="5618365" cy="594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37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9753" y="0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Saturation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correctly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captured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85800"/>
            <a:ext cx="8305800" cy="553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1899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549275"/>
            <a:ext cx="5903912" cy="58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7424738" y="6453188"/>
            <a:ext cx="1755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Lites et al. (1988)</a:t>
            </a:r>
          </a:p>
        </p:txBody>
      </p:sp>
    </p:spTree>
    <p:extLst>
      <p:ext uri="{BB962C8B-B14F-4D97-AF65-F5344CB8AC3E}">
        <p14:creationId xmlns:p14="http://schemas.microsoft.com/office/powerpoint/2010/main" val="204940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5435600" y="6237288"/>
            <a:ext cx="3206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Helix </a:t>
            </a:r>
            <a:r>
              <a:rPr lang="es-ES" sz="160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r>
              <a:rPr lang="es-ES" sz="1600">
                <a:latin typeface="Roboto Light" pitchFamily="2" charset="0"/>
                <a:ea typeface="Roboto Light" pitchFamily="2" charset="0"/>
              </a:rPr>
              <a:t>Lagg et al. (2004, 2007)</a:t>
            </a:r>
          </a:p>
          <a:p>
            <a:r>
              <a:rPr lang="es-ES" sz="1600">
                <a:latin typeface="Roboto Light" pitchFamily="2" charset="0"/>
                <a:ea typeface="Roboto Light" pitchFamily="2" charset="0"/>
              </a:rPr>
              <a:t>PB </a:t>
            </a:r>
            <a:r>
              <a:rPr lang="es-ES" sz="1600">
                <a:latin typeface="Roboto Light" pitchFamily="2" charset="0"/>
                <a:ea typeface="Roboto Light" pitchFamily="2" charset="0"/>
                <a:sym typeface="Wingdings" pitchFamily="2" charset="2"/>
              </a:rPr>
              <a:t></a:t>
            </a:r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(2005)</a:t>
            </a:r>
          </a:p>
        </p:txBody>
      </p:sp>
      <p:pic>
        <p:nvPicPr>
          <p:cNvPr id="132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681038"/>
            <a:ext cx="4041775" cy="548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16338"/>
            <a:ext cx="2965450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0713"/>
            <a:ext cx="3124200" cy="304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9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4995" y="2209800"/>
            <a:ext cx="94339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0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Modern</a:t>
            </a:r>
          </a:p>
          <a:p>
            <a:pPr algn="ctr"/>
            <a:r>
              <a:rPr lang="es-ES" sz="80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r>
              <a:rPr lang="es-ES" sz="80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(</a:t>
            </a:r>
            <a:r>
              <a:rPr lang="es-ES" sz="80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post 80’s)</a:t>
            </a:r>
            <a:endParaRPr lang="en-US" sz="80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93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76400" cy="457200"/>
            <a:chOff x="624" y="1344"/>
            <a:chExt cx="1056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672" y="1375"/>
              <a:ext cx="9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h,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th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v</a:t>
              </a:r>
              <a:r>
                <a:rPr lang="en-GB" sz="1600" baseline="-250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mac</a:t>
              </a:r>
              <a:r>
                <a:rPr lang="en-GB" sz="16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, a</a:t>
              </a: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3072805" y="57150"/>
            <a:ext cx="3014264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procedure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20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 from space - 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Hinode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2" y="890587"/>
            <a:ext cx="8616976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91400" y="58674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Lites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4397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22" y="152400"/>
            <a:ext cx="6060478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954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Circular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1" y="4495800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Linear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5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There is signal everywhere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71268" y="-757017"/>
            <a:ext cx="4401465" cy="866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30213" y="76200"/>
            <a:ext cx="8283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inversions give magnetic field properties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19113"/>
            <a:ext cx="5029200" cy="630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730250" y="1700213"/>
            <a:ext cx="7726363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PROS</a:t>
            </a: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can be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made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fast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Thermodynamics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conditions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uncoupled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(at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least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verified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photospheric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lvl="1">
              <a:buFontTx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codes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freely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available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community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CONS</a:t>
            </a: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might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realistic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specially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pure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chromospheric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discontinuous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situations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(more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?)</a:t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lvl="1">
              <a:buFontTx/>
              <a:buChar char="•"/>
            </a:pP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Errors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sometimes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realistic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ambiguities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/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degeneracies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</a:rPr>
              <a:t>  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present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8625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Milne-</a:t>
            </a:r>
            <a:r>
              <a:rPr lang="en-U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Eddington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with Zeeman effect</a:t>
            </a:r>
          </a:p>
        </p:txBody>
      </p:sp>
    </p:spTree>
    <p:extLst>
      <p:ext uri="{BB962C8B-B14F-4D97-AF65-F5344CB8AC3E}">
        <p14:creationId xmlns:p14="http://schemas.microsoft.com/office/powerpoint/2010/main" val="10554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6650" y="2971800"/>
            <a:ext cx="4690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/>
              <a:t>Gradients</a:t>
            </a:r>
            <a:r>
              <a:rPr lang="es-ES" sz="2400" dirty="0" smtClean="0"/>
              <a:t> </a:t>
            </a:r>
            <a:r>
              <a:rPr lang="es-ES" sz="2400" dirty="0" err="1" smtClean="0"/>
              <a:t>along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line-of-</a:t>
            </a:r>
            <a:r>
              <a:rPr lang="es-ES" sz="2400" dirty="0" err="1" smtClean="0"/>
              <a:t>sight</a:t>
            </a:r>
            <a:endParaRPr lang="es-ES" sz="2400" dirty="0" smtClean="0"/>
          </a:p>
          <a:p>
            <a:pPr algn="ctr"/>
            <a:r>
              <a:rPr lang="es-ES" sz="2400" dirty="0" smtClean="0"/>
              <a:t>Local </a:t>
            </a:r>
            <a:r>
              <a:rPr lang="es-ES" sz="2400" dirty="0" err="1" smtClean="0"/>
              <a:t>thermodynamic</a:t>
            </a:r>
            <a:r>
              <a:rPr lang="es-ES" sz="2400" dirty="0" smtClean="0"/>
              <a:t> </a:t>
            </a:r>
            <a:r>
              <a:rPr lang="es-ES" sz="2400" dirty="0" err="1" smtClean="0"/>
              <a:t>equilibrium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918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86540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Profiles can be nicely fitted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87" y="685800"/>
            <a:ext cx="6355427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1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9"/>
          <p:cNvGrpSpPr>
            <a:grpSpLocks/>
          </p:cNvGrpSpPr>
          <p:nvPr/>
        </p:nvGrpSpPr>
        <p:grpSpPr bwMode="auto">
          <a:xfrm>
            <a:off x="989013" y="1417638"/>
            <a:ext cx="1676400" cy="457200"/>
            <a:chOff x="624" y="1344"/>
            <a:chExt cx="1056" cy="288"/>
          </a:xfrm>
        </p:grpSpPr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>
              <a:off x="624" y="1344"/>
              <a:ext cx="1056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873" y="1375"/>
              <a:ext cx="44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600" dirty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B, </a:t>
              </a:r>
              <a:r>
                <a:rPr lang="en-GB" sz="16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T, v</a:t>
              </a:r>
              <a:endParaRPr lang="en-GB" sz="16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grpSp>
        <p:nvGrpSpPr>
          <p:cNvPr id="100367" name="Group 15"/>
          <p:cNvGrpSpPr>
            <a:grpSpLocks/>
          </p:cNvGrpSpPr>
          <p:nvPr/>
        </p:nvGrpSpPr>
        <p:grpSpPr bwMode="auto">
          <a:xfrm>
            <a:off x="4191000" y="2484438"/>
            <a:ext cx="1981200" cy="685800"/>
            <a:chOff x="2640" y="2016"/>
            <a:chExt cx="1248" cy="432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69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0370" name="Group 18"/>
          <p:cNvGrpSpPr>
            <a:grpSpLocks/>
          </p:cNvGrpSpPr>
          <p:nvPr/>
        </p:nvGrpSpPr>
        <p:grpSpPr bwMode="auto">
          <a:xfrm>
            <a:off x="7010400" y="1417638"/>
            <a:ext cx="1600200" cy="457200"/>
            <a:chOff x="4416" y="1344"/>
            <a:chExt cx="1008" cy="288"/>
          </a:xfrm>
        </p:grpSpPr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733800" y="39322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6705600" y="25606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6735763" y="26384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962400" y="55324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609600" y="41608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817813" y="1560513"/>
            <a:ext cx="3914775" cy="238125"/>
          </a:xfrm>
          <a:prstGeom prst="rightArrow">
            <a:avLst>
              <a:gd name="adj1" fmla="val 50000"/>
              <a:gd name="adj2" fmla="val 411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7620000" y="2027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6172200" y="27130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2971800" y="43132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6482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7620000" y="33226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 flipH="1">
            <a:off x="1295400" y="49228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88" name="Text Box 36"/>
          <p:cNvSpPr txBox="1">
            <a:spLocks noChangeArrowheads="1"/>
          </p:cNvSpPr>
          <p:nvPr/>
        </p:nvSpPr>
        <p:spPr bwMode="auto">
          <a:xfrm>
            <a:off x="5029200" y="49291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89" name="Text Box 37"/>
          <p:cNvSpPr txBox="1">
            <a:spLocks noChangeArrowheads="1"/>
          </p:cNvSpPr>
          <p:nvPr/>
        </p:nvSpPr>
        <p:spPr bwMode="auto">
          <a:xfrm>
            <a:off x="3048000" y="39163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6858000" y="39322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239000" y="55324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620000" y="49990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248400" y="4313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1600200" y="21796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5" name="Text Box 43"/>
          <p:cNvSpPr txBox="1">
            <a:spLocks noChangeArrowheads="1"/>
          </p:cNvSpPr>
          <p:nvPr/>
        </p:nvSpPr>
        <p:spPr bwMode="auto">
          <a:xfrm>
            <a:off x="6248400" y="39322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7920038" y="49228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84213" y="13414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457200" y="40846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0399" name="Text Box 47"/>
          <p:cNvSpPr txBox="1">
            <a:spLocks noChangeArrowheads="1"/>
          </p:cNvSpPr>
          <p:nvPr/>
        </p:nvSpPr>
        <p:spPr bwMode="auto">
          <a:xfrm>
            <a:off x="2639064" y="57150"/>
            <a:ext cx="3881746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procedure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(LTE)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867400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Response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3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Response functions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31" y="762000"/>
            <a:ext cx="6257538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</p:spTree>
    <p:extLst>
      <p:ext uri="{BB962C8B-B14F-4D97-AF65-F5344CB8AC3E}">
        <p14:creationId xmlns:p14="http://schemas.microsoft.com/office/powerpoint/2010/main" val="25009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How to do the fitting?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756" y="1066800"/>
            <a:ext cx="777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parameterized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atmosphere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modified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iteratively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until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good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5281612"/>
            <a:ext cx="4710113" cy="966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362200"/>
            <a:ext cx="7776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least-squares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merit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measures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distance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synthetic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394329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Synthesis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6250" y="3962400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mtClean="0">
                <a:latin typeface="Roboto Light" pitchFamily="2" charset="0"/>
                <a:ea typeface="Roboto Light" pitchFamily="2" charset="0"/>
              </a:rPr>
              <a:t>Observations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1503" y="607689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 bwMode="auto">
          <a:xfrm flipH="1">
            <a:off x="4726444" y="4343400"/>
            <a:ext cx="189331" cy="9382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10" idx="2"/>
          </p:cNvCxnSpPr>
          <p:nvPr/>
        </p:nvCxnSpPr>
        <p:spPr bwMode="auto">
          <a:xfrm flipH="1">
            <a:off x="6019800" y="4362510"/>
            <a:ext cx="1683798" cy="9191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11" idx="1"/>
          </p:cNvCxnSpPr>
          <p:nvPr/>
        </p:nvCxnSpPr>
        <p:spPr bwMode="auto">
          <a:xfrm flipH="1" flipV="1">
            <a:off x="5867400" y="6076890"/>
            <a:ext cx="1444103" cy="200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6326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49610" y="76200"/>
            <a:ext cx="90447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depth stratification of physical quantities can be obtained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6400800"/>
            <a:ext cx="342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Ruiz Cobo &amp; del Toro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Iniesta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(1992)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46" y="609600"/>
            <a:ext cx="6286308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5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295555" y="76200"/>
            <a:ext cx="855289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quality of observations allow to observe fine details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1413846"/>
            <a:ext cx="9015413" cy="411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6256" y="563880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Louis et al. (2009)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5105400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Inclination</a:t>
            </a:r>
            <a:endParaRPr lang="es-ES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7200" y="106680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Field </a:t>
            </a:r>
            <a:r>
              <a:rPr lang="es-ES" b="1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endParaRPr lang="es-ES" b="1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1559" y="1066800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Field </a:t>
            </a:r>
            <a:r>
              <a:rPr lang="es-ES" b="1" dirty="0" err="1" smtClean="0">
                <a:latin typeface="Roboto Light" pitchFamily="2" charset="0"/>
                <a:ea typeface="Roboto Light" pitchFamily="2" charset="0"/>
              </a:rPr>
              <a:t>azimuth</a:t>
            </a:r>
            <a:endParaRPr lang="es-ES" b="1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6534" y="510540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LOS </a:t>
            </a:r>
            <a:r>
              <a:rPr lang="es-ES" b="1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velocity</a:t>
            </a:r>
            <a:endParaRPr lang="es-ES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3720" y="2971800"/>
            <a:ext cx="5256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/>
              <a:t>Gradients</a:t>
            </a:r>
            <a:r>
              <a:rPr lang="es-ES" sz="2400" dirty="0" smtClean="0"/>
              <a:t> </a:t>
            </a:r>
            <a:r>
              <a:rPr lang="es-ES" sz="2400" dirty="0" err="1" smtClean="0"/>
              <a:t>along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line-of-</a:t>
            </a:r>
            <a:r>
              <a:rPr lang="es-ES" sz="2400" dirty="0" err="1" smtClean="0"/>
              <a:t>sight</a:t>
            </a:r>
            <a:endParaRPr lang="es-ES" sz="2400" dirty="0" smtClean="0"/>
          </a:p>
          <a:p>
            <a:pPr algn="ctr"/>
            <a:r>
              <a:rPr lang="es-ES" sz="2400" dirty="0" smtClean="0"/>
              <a:t>Non-local </a:t>
            </a:r>
            <a:r>
              <a:rPr lang="es-ES" sz="2400" dirty="0" err="1" smtClean="0"/>
              <a:t>thermodynamic</a:t>
            </a:r>
            <a:r>
              <a:rPr lang="es-ES" sz="2400" dirty="0" smtClean="0"/>
              <a:t> </a:t>
            </a:r>
            <a:r>
              <a:rPr lang="es-ES" sz="2400" dirty="0" err="1" smtClean="0"/>
              <a:t>equilibrium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4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Non-local thermodynamic equilibrium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31" y="827463"/>
            <a:ext cx="2471738" cy="87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795" y="1998663"/>
            <a:ext cx="763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In NLTE,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unknown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nonlinearly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depends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non-local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36" y="2983248"/>
            <a:ext cx="5583528" cy="37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NLTE: non-local coupling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 descr="rt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892175"/>
            <a:ext cx="26574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19" y="2209800"/>
            <a:ext cx="6022181" cy="8643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143000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343090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38340718"/>
              </p:ext>
            </p:extLst>
          </p:nvPr>
        </p:nvGraphicFramePr>
        <p:xfrm>
          <a:off x="2400300" y="4292600"/>
          <a:ext cx="43434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0237" y="3505200"/>
            <a:ext cx="7023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self-consistently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solving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sets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computationally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heavy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3065662" y="57150"/>
            <a:ext cx="301426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Inversion </a:t>
            </a: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procedure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406" name="Group 6"/>
          <p:cNvGrpSpPr>
            <a:grpSpLocks/>
          </p:cNvGrpSpPr>
          <p:nvPr/>
        </p:nvGrpSpPr>
        <p:grpSpPr bwMode="auto">
          <a:xfrm>
            <a:off x="3352800" y="1341438"/>
            <a:ext cx="1066800" cy="762000"/>
            <a:chOff x="2112" y="1248"/>
            <a:chExt cx="672" cy="480"/>
          </a:xfrm>
        </p:grpSpPr>
        <p:sp>
          <p:nvSpPr>
            <p:cNvPr id="102407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08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102410" name="AutoShape 10"/>
          <p:cNvSpPr>
            <a:spLocks noChangeArrowheads="1"/>
          </p:cNvSpPr>
          <p:nvPr/>
        </p:nvSpPr>
        <p:spPr bwMode="auto">
          <a:xfrm>
            <a:off x="971550" y="1493838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1433738" y="1543050"/>
            <a:ext cx="71074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102412" name="Group 12"/>
          <p:cNvGrpSpPr>
            <a:grpSpLocks/>
          </p:cNvGrpSpPr>
          <p:nvPr/>
        </p:nvGrpSpPr>
        <p:grpSpPr bwMode="auto">
          <a:xfrm>
            <a:off x="4876802" y="1493838"/>
            <a:ext cx="1606551" cy="457200"/>
            <a:chOff x="3072" y="1344"/>
            <a:chExt cx="1012" cy="288"/>
          </a:xfrm>
        </p:grpSpPr>
        <p:sp>
          <p:nvSpPr>
            <p:cNvPr id="102413" name="AutoShape 13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14" name="Text Box 14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102415" name="Group 15"/>
          <p:cNvGrpSpPr>
            <a:grpSpLocks/>
          </p:cNvGrpSpPr>
          <p:nvPr/>
        </p:nvGrpSpPr>
        <p:grpSpPr bwMode="auto">
          <a:xfrm>
            <a:off x="4191000" y="2560638"/>
            <a:ext cx="1981200" cy="685800"/>
            <a:chOff x="2640" y="2016"/>
            <a:chExt cx="1248" cy="432"/>
          </a:xfrm>
        </p:grpSpPr>
        <p:sp>
          <p:nvSpPr>
            <p:cNvPr id="102416" name="AutoShape 16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17" name="Text Box 17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102418" name="Group 18"/>
          <p:cNvGrpSpPr>
            <a:grpSpLocks/>
          </p:cNvGrpSpPr>
          <p:nvPr/>
        </p:nvGrpSpPr>
        <p:grpSpPr bwMode="auto">
          <a:xfrm>
            <a:off x="7010400" y="1493838"/>
            <a:ext cx="1600200" cy="457200"/>
            <a:chOff x="4416" y="1344"/>
            <a:chExt cx="1008" cy="288"/>
          </a:xfrm>
        </p:grpSpPr>
        <p:sp>
          <p:nvSpPr>
            <p:cNvPr id="102419" name="AutoShape 19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02420" name="Text Box 20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ahoma" charset="0"/>
                <a:buNone/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102421" name="AutoShape 21"/>
          <p:cNvSpPr>
            <a:spLocks noChangeArrowheads="1"/>
          </p:cNvSpPr>
          <p:nvPr/>
        </p:nvSpPr>
        <p:spPr bwMode="auto">
          <a:xfrm>
            <a:off x="3733800" y="4008438"/>
            <a:ext cx="22098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smaller than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previous?</a:t>
            </a:r>
          </a:p>
        </p:txBody>
      </p:sp>
      <p:sp>
        <p:nvSpPr>
          <p:cNvPr id="102422" name="AutoShape 22"/>
          <p:cNvSpPr>
            <a:spLocks noChangeArrowheads="1"/>
          </p:cNvSpPr>
          <p:nvPr/>
        </p:nvSpPr>
        <p:spPr bwMode="auto">
          <a:xfrm>
            <a:off x="6705600" y="2636838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3" name="Text Box 23"/>
          <p:cNvSpPr txBox="1">
            <a:spLocks noChangeArrowheads="1"/>
          </p:cNvSpPr>
          <p:nvPr/>
        </p:nvSpPr>
        <p:spPr bwMode="auto">
          <a:xfrm>
            <a:off x="6735763" y="2714625"/>
            <a:ext cx="2031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ahoma" charset="0"/>
              <a:buNone/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02424" name="AutoShape 24"/>
          <p:cNvSpPr>
            <a:spLocks noChangeArrowheads="1"/>
          </p:cNvSpPr>
          <p:nvPr/>
        </p:nvSpPr>
        <p:spPr bwMode="auto">
          <a:xfrm>
            <a:off x="3962400" y="5608638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Save parameters</a:t>
            </a:r>
          </a:p>
        </p:txBody>
      </p:sp>
      <p:sp>
        <p:nvSpPr>
          <p:cNvPr id="102425" name="AutoShape 25"/>
          <p:cNvSpPr>
            <a:spLocks noChangeArrowheads="1"/>
          </p:cNvSpPr>
          <p:nvPr/>
        </p:nvSpPr>
        <p:spPr bwMode="auto">
          <a:xfrm>
            <a:off x="609600" y="4237038"/>
            <a:ext cx="21336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Propose another</a:t>
            </a:r>
          </a:p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set of parameters</a:t>
            </a:r>
          </a:p>
        </p:txBody>
      </p:sp>
      <p:sp>
        <p:nvSpPr>
          <p:cNvPr id="102427" name="AutoShape 27"/>
          <p:cNvSpPr>
            <a:spLocks noChangeArrowheads="1"/>
          </p:cNvSpPr>
          <p:nvPr/>
        </p:nvSpPr>
        <p:spPr bwMode="auto">
          <a:xfrm>
            <a:off x="28194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8" name="AutoShape 28"/>
          <p:cNvSpPr>
            <a:spLocks noChangeArrowheads="1"/>
          </p:cNvSpPr>
          <p:nvPr/>
        </p:nvSpPr>
        <p:spPr bwMode="auto">
          <a:xfrm>
            <a:off x="44958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29" name="AutoShape 29"/>
          <p:cNvSpPr>
            <a:spLocks noChangeArrowheads="1"/>
          </p:cNvSpPr>
          <p:nvPr/>
        </p:nvSpPr>
        <p:spPr bwMode="auto">
          <a:xfrm>
            <a:off x="6553200" y="1646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0" name="AutoShape 30"/>
          <p:cNvSpPr>
            <a:spLocks noChangeArrowheads="1"/>
          </p:cNvSpPr>
          <p:nvPr/>
        </p:nvSpPr>
        <p:spPr bwMode="auto">
          <a:xfrm>
            <a:off x="7620000" y="21034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1" name="AutoShape 31"/>
          <p:cNvSpPr>
            <a:spLocks noChangeArrowheads="1"/>
          </p:cNvSpPr>
          <p:nvPr/>
        </p:nvSpPr>
        <p:spPr bwMode="auto">
          <a:xfrm>
            <a:off x="6172200" y="27892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2" name="AutoShape 32"/>
          <p:cNvSpPr>
            <a:spLocks noChangeArrowheads="1"/>
          </p:cNvSpPr>
          <p:nvPr/>
        </p:nvSpPr>
        <p:spPr bwMode="auto">
          <a:xfrm>
            <a:off x="2971800" y="4389438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3" name="AutoShape 33"/>
          <p:cNvSpPr>
            <a:spLocks noChangeArrowheads="1"/>
          </p:cNvSpPr>
          <p:nvPr/>
        </p:nvSpPr>
        <p:spPr bwMode="auto">
          <a:xfrm>
            <a:off x="46482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4" name="AutoShape 34"/>
          <p:cNvSpPr>
            <a:spLocks noChangeArrowheads="1"/>
          </p:cNvSpPr>
          <p:nvPr/>
        </p:nvSpPr>
        <p:spPr bwMode="auto">
          <a:xfrm>
            <a:off x="7620000" y="33988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5" name="AutoShape 35"/>
          <p:cNvSpPr>
            <a:spLocks noChangeArrowheads="1"/>
          </p:cNvSpPr>
          <p:nvPr/>
        </p:nvSpPr>
        <p:spPr bwMode="auto">
          <a:xfrm flipH="1">
            <a:off x="1295400" y="4999038"/>
            <a:ext cx="2438400" cy="838200"/>
          </a:xfrm>
          <a:custGeom>
            <a:avLst/>
            <a:gdLst>
              <a:gd name="G0" fmla="+- 13777 0 0"/>
              <a:gd name="G1" fmla="+- 18500 0 0"/>
              <a:gd name="G2" fmla="+- 7200 0 0"/>
              <a:gd name="G3" fmla="*/ 13777 1 2"/>
              <a:gd name="G4" fmla="+- G3 10800 0"/>
              <a:gd name="G5" fmla="+- 21600 13777 18500"/>
              <a:gd name="G6" fmla="+- 18500 7200 0"/>
              <a:gd name="G7" fmla="*/ G6 1 2"/>
              <a:gd name="G8" fmla="*/ 185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00 1 2"/>
              <a:gd name="G15" fmla="+- G5 0 G4"/>
              <a:gd name="G16" fmla="+- G0 0 G4"/>
              <a:gd name="G17" fmla="*/ G2 G15 G16"/>
              <a:gd name="T0" fmla="*/ 17689 w 21600"/>
              <a:gd name="T1" fmla="*/ 0 h 21600"/>
              <a:gd name="T2" fmla="*/ 13777 w 21600"/>
              <a:gd name="T3" fmla="*/ 7200 h 21600"/>
              <a:gd name="T4" fmla="*/ 0 w 21600"/>
              <a:gd name="T5" fmla="*/ 20653 h 21600"/>
              <a:gd name="T6" fmla="*/ 9250 w 21600"/>
              <a:gd name="T7" fmla="*/ 21600 h 21600"/>
              <a:gd name="T8" fmla="*/ 18500 w 21600"/>
              <a:gd name="T9" fmla="*/ 15003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689" y="0"/>
                </a:moveTo>
                <a:lnTo>
                  <a:pt x="13777" y="7200"/>
                </a:lnTo>
                <a:lnTo>
                  <a:pt x="16877" y="7200"/>
                </a:lnTo>
                <a:lnTo>
                  <a:pt x="16877" y="19705"/>
                </a:lnTo>
                <a:lnTo>
                  <a:pt x="0" y="19705"/>
                </a:lnTo>
                <a:lnTo>
                  <a:pt x="0" y="21600"/>
                </a:lnTo>
                <a:lnTo>
                  <a:pt x="18500" y="21600"/>
                </a:lnTo>
                <a:lnTo>
                  <a:pt x="18500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36" name="Text Box 36"/>
          <p:cNvSpPr txBox="1">
            <a:spLocks noChangeArrowheads="1"/>
          </p:cNvSpPr>
          <p:nvPr/>
        </p:nvSpPr>
        <p:spPr bwMode="auto">
          <a:xfrm>
            <a:off x="5029200" y="500538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2437" name="Text Box 37"/>
          <p:cNvSpPr txBox="1">
            <a:spLocks noChangeArrowheads="1"/>
          </p:cNvSpPr>
          <p:nvPr/>
        </p:nvSpPr>
        <p:spPr bwMode="auto">
          <a:xfrm>
            <a:off x="3048000" y="3992563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2438" name="AutoShape 38"/>
          <p:cNvSpPr>
            <a:spLocks noChangeArrowheads="1"/>
          </p:cNvSpPr>
          <p:nvPr/>
        </p:nvSpPr>
        <p:spPr bwMode="auto">
          <a:xfrm>
            <a:off x="6858000" y="4008438"/>
            <a:ext cx="1905000" cy="914400"/>
          </a:xfrm>
          <a:prstGeom prst="flowChartDecision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Convergence?</a:t>
            </a:r>
          </a:p>
        </p:txBody>
      </p:sp>
      <p:sp>
        <p:nvSpPr>
          <p:cNvPr id="102439" name="AutoShape 39"/>
          <p:cNvSpPr>
            <a:spLocks noChangeArrowheads="1"/>
          </p:cNvSpPr>
          <p:nvPr/>
        </p:nvSpPr>
        <p:spPr bwMode="auto">
          <a:xfrm>
            <a:off x="7239000" y="5608638"/>
            <a:ext cx="11430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EXIT</a:t>
            </a:r>
          </a:p>
        </p:txBody>
      </p:sp>
      <p:sp>
        <p:nvSpPr>
          <p:cNvPr id="102440" name="AutoShape 40"/>
          <p:cNvSpPr>
            <a:spLocks noChangeArrowheads="1"/>
          </p:cNvSpPr>
          <p:nvPr/>
        </p:nvSpPr>
        <p:spPr bwMode="auto">
          <a:xfrm>
            <a:off x="7620000" y="507523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1" name="AutoShape 41"/>
          <p:cNvSpPr>
            <a:spLocks noChangeArrowheads="1"/>
          </p:cNvSpPr>
          <p:nvPr/>
        </p:nvSpPr>
        <p:spPr bwMode="auto">
          <a:xfrm>
            <a:off x="6248400" y="43894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2" name="AutoShape 42"/>
          <p:cNvSpPr>
            <a:spLocks noChangeArrowheads="1"/>
          </p:cNvSpPr>
          <p:nvPr/>
        </p:nvSpPr>
        <p:spPr bwMode="auto">
          <a:xfrm>
            <a:off x="1600200" y="2255838"/>
            <a:ext cx="304800" cy="1752600"/>
          </a:xfrm>
          <a:prstGeom prst="upArrow">
            <a:avLst>
              <a:gd name="adj1" fmla="val 50000"/>
              <a:gd name="adj2" fmla="val 1437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3" name="Text Box 43"/>
          <p:cNvSpPr txBox="1">
            <a:spLocks noChangeArrowheads="1"/>
          </p:cNvSpPr>
          <p:nvPr/>
        </p:nvSpPr>
        <p:spPr bwMode="auto">
          <a:xfrm>
            <a:off x="6248400" y="4008438"/>
            <a:ext cx="53762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NO</a:t>
            </a:r>
          </a:p>
        </p:txBody>
      </p:sp>
      <p:sp>
        <p:nvSpPr>
          <p:cNvPr id="102444" name="Text Box 44"/>
          <p:cNvSpPr txBox="1">
            <a:spLocks noChangeArrowheads="1"/>
          </p:cNvSpPr>
          <p:nvPr/>
        </p:nvSpPr>
        <p:spPr bwMode="auto">
          <a:xfrm>
            <a:off x="7920038" y="4999038"/>
            <a:ext cx="63861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>
                <a:solidFill>
                  <a:srgbClr val="FFFFFF"/>
                </a:solidFill>
                <a:latin typeface="Roboto Light" pitchFamily="2" charset="0"/>
                <a:ea typeface="Roboto Light" pitchFamily="2" charset="0"/>
              </a:rPr>
              <a:t>YES</a:t>
            </a:r>
          </a:p>
        </p:txBody>
      </p:sp>
      <p:sp>
        <p:nvSpPr>
          <p:cNvPr id="102445" name="Rectangle 45"/>
          <p:cNvSpPr>
            <a:spLocks noChangeArrowheads="1"/>
          </p:cNvSpPr>
          <p:nvPr/>
        </p:nvSpPr>
        <p:spPr bwMode="auto">
          <a:xfrm>
            <a:off x="685800" y="1417638"/>
            <a:ext cx="22098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2446" name="Rectangle 46"/>
          <p:cNvSpPr>
            <a:spLocks noChangeArrowheads="1"/>
          </p:cNvSpPr>
          <p:nvPr/>
        </p:nvSpPr>
        <p:spPr bwMode="auto">
          <a:xfrm>
            <a:off x="457200" y="4160838"/>
            <a:ext cx="2438400" cy="609600"/>
          </a:xfrm>
          <a:prstGeom prst="rect">
            <a:avLst/>
          </a:prstGeom>
          <a:noFill/>
          <a:ln w="5724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92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619125"/>
            <a:ext cx="7345363" cy="583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2000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192213" y="76200"/>
            <a:ext cx="67595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6516688" y="6394450"/>
            <a:ext cx="2544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et al.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2000</a:t>
            </a:r>
          </a:p>
        </p:txBody>
      </p:sp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619125"/>
            <a:ext cx="6769100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9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Full NLTE with 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60438"/>
            <a:ext cx="3944937" cy="470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981075"/>
            <a:ext cx="45688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6926263" y="6394450"/>
            <a:ext cx="2182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>
                <a:latin typeface="Roboto Light" pitchFamily="2" charset="0"/>
                <a:ea typeface="Roboto Light" pitchFamily="2" charset="0"/>
              </a:rPr>
              <a:t>Socas-Navarro (2005)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284663" y="620713"/>
            <a:ext cx="372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dirty="0" err="1">
                <a:latin typeface="Roboto Light" pitchFamily="2" charset="0"/>
                <a:ea typeface="Roboto Light" pitchFamily="2" charset="0"/>
              </a:rPr>
              <a:t>Torsion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height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3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synthesis with 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533400"/>
            <a:ext cx="83915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 flipH="1" flipV="1">
            <a:off x="1511300" y="2362200"/>
            <a:ext cx="2070100" cy="2971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1371600" y="4572000"/>
            <a:ext cx="1327150" cy="1219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30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weak-field regime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" y="1066802"/>
            <a:ext cx="7078028" cy="80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647" y="2971800"/>
            <a:ext cx="810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V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derivative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wrt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6883" y="4419600"/>
            <a:ext cx="273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Do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>
            <a:hlinkClick r:id="rId4"/>
          </p:cNvPr>
          <p:cNvSpPr txBox="1"/>
          <p:nvPr/>
        </p:nvSpPr>
        <p:spPr>
          <a:xfrm>
            <a:off x="7285464" y="6096000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EXAMPLE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609600"/>
            <a:ext cx="83439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synthesis with </a:t>
            </a:r>
            <a:r>
              <a:rPr lang="en-U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effect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1158"/>
            <a:ext cx="3783168" cy="168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1511300" y="2362200"/>
            <a:ext cx="1155700" cy="3810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1371600" y="4572001"/>
            <a:ext cx="1174750" cy="19917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46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Temperature and velocity can be inferred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71613"/>
            <a:ext cx="85344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6394450"/>
            <a:ext cx="32768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de la Cruz Rodríguez et al. (2012)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 field properties can be inferred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533400"/>
            <a:ext cx="85058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0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/>
          <p:cNvSpPr/>
          <p:nvPr/>
        </p:nvSpPr>
        <p:spPr>
          <a:xfrm rot="20301979">
            <a:off x="2607636" y="3488090"/>
            <a:ext cx="3286148" cy="2786082"/>
          </a:xfrm>
          <a:prstGeom prst="doubleWav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762000" y="990600"/>
            <a:ext cx="7122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encoded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limited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and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use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appropriate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complexity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623" y="2133600"/>
            <a:ext cx="8364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Although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potentially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number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wavelengths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instead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manifold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reduced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because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950444" y="76200"/>
            <a:ext cx="72431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Do we want very complex models? It depends…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1300" y="76200"/>
            <a:ext cx="61214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Observations set the maximum complexity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254769"/>
            <a:ext cx="8610600" cy="314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8400" y="6443246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et al. (2007)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615" y="892314"/>
            <a:ext cx="7500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more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intrinsic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dimensionality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930" y="2133600"/>
            <a:ext cx="791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Additionally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competing</a:t>
            </a:r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quantitative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choosing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3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00013"/>
            <a:ext cx="43815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6806" y="85725"/>
            <a:ext cx="4324350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23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9194" y="123825"/>
            <a:ext cx="4343400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09538"/>
            <a:ext cx="4295775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9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123638" y="57150"/>
            <a:ext cx="6896738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Competing models can be compared using BIC</a:t>
            </a:r>
            <a:endParaRPr lang="en-GB" sz="25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74583" y="1142984"/>
            <a:ext cx="4394835" cy="32575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0" y="1928802"/>
            <a:ext cx="78105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953335" y="5643578"/>
            <a:ext cx="5237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Select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giving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smalles</a:t>
            </a:r>
            <a:r>
              <a:rPr lang="es-ES" sz="2200" dirty="0" err="1" smtClean="0">
                <a:latin typeface="Roboto Light" pitchFamily="2" charset="0"/>
                <a:ea typeface="Roboto Light" pitchFamily="2" charset="0"/>
              </a:rPr>
              <a:t>t</a:t>
            </a:r>
            <a:r>
              <a:rPr lang="es-ES" sz="2200" dirty="0" smtClean="0">
                <a:latin typeface="Roboto Light" pitchFamily="2" charset="0"/>
                <a:ea typeface="Roboto Light" pitchFamily="2" charset="0"/>
              </a:rPr>
              <a:t> BIC</a:t>
            </a:r>
            <a:endParaRPr lang="es-ES" sz="22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911" y="6141385"/>
            <a:ext cx="739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best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model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correctly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selected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sz="2200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~80%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2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2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cases</a:t>
            </a:r>
            <a:endParaRPr lang="es-ES" sz="22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2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2679025" y="57150"/>
            <a:ext cx="3787553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ahoma" charset="0"/>
              <a:buNone/>
            </a:pPr>
            <a:r>
              <a:rPr lang="en-GB" sz="2400" dirty="0" smtClean="0">
                <a:solidFill>
                  <a:srgbClr val="72BFC5"/>
                </a:solidFill>
              </a:rPr>
              <a:t>Available inversion codes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1214422"/>
            <a:ext cx="2550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Milne-Eddington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6200" y="3032125"/>
            <a:ext cx="3093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</a:t>
            </a:r>
            <a:r>
              <a:rPr lang="es-ES" dirty="0">
                <a:solidFill>
                  <a:schemeClr val="bg1"/>
                </a:solidFill>
              </a:rPr>
              <a:t> full </a:t>
            </a:r>
            <a:r>
              <a:rPr lang="es-ES" dirty="0" smtClean="0">
                <a:solidFill>
                  <a:schemeClr val="bg1"/>
                </a:solidFill>
              </a:rPr>
              <a:t>LTE/NLTE </a:t>
            </a:r>
            <a:r>
              <a:rPr lang="es-ES" dirty="0" err="1">
                <a:solidFill>
                  <a:schemeClr val="bg1"/>
                </a:solidFill>
              </a:rPr>
              <a:t>inversion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5264150"/>
            <a:ext cx="197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Zeeman+scattering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962400" y="656272"/>
            <a:ext cx="507889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rgbClr val="00FF00"/>
                </a:solidFill>
              </a:rPr>
              <a:t>Helix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Lagg</a:t>
            </a:r>
            <a:r>
              <a:rPr lang="es-ES" dirty="0">
                <a:solidFill>
                  <a:schemeClr val="bg1"/>
                </a:solidFill>
              </a:rPr>
              <a:t> et al. 2004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00FF00"/>
                </a:solidFill>
              </a:rPr>
              <a:t>Melanie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(Socas-Navarro</a:t>
            </a:r>
            <a:r>
              <a:rPr lang="es-ES" dirty="0" smtClean="0">
                <a:solidFill>
                  <a:schemeClr val="bg1"/>
                </a:solidFill>
              </a:rPr>
              <a:t>) 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VFISV</a:t>
            </a:r>
            <a:r>
              <a:rPr lang="es-ES" dirty="0" smtClean="0">
                <a:solidFill>
                  <a:schemeClr val="bg1"/>
                </a:solidFill>
              </a:rPr>
              <a:t> (Borrero et al. 2007) (</a:t>
            </a:r>
            <a:r>
              <a:rPr lang="es-ES" dirty="0" err="1" smtClean="0">
                <a:solidFill>
                  <a:schemeClr val="bg1"/>
                </a:solidFill>
              </a:rPr>
              <a:t>Very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fast</a:t>
            </a:r>
            <a:r>
              <a:rPr lang="es-ES" dirty="0" smtClean="0">
                <a:solidFill>
                  <a:schemeClr val="bg1"/>
                </a:solidFill>
              </a:rPr>
              <a:t>-HMI)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MERLIN</a:t>
            </a:r>
            <a:r>
              <a:rPr lang="es-ES" dirty="0" smtClean="0">
                <a:solidFill>
                  <a:schemeClr val="bg1"/>
                </a:solidFill>
              </a:rPr>
              <a:t> (Lites et al. 2007) (</a:t>
            </a:r>
            <a:r>
              <a:rPr lang="es-ES" dirty="0" err="1" smtClean="0">
                <a:solidFill>
                  <a:schemeClr val="bg1"/>
                </a:solidFill>
              </a:rPr>
              <a:t>Hinode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</a:rPr>
              <a:t>MILOS</a:t>
            </a:r>
            <a:r>
              <a:rPr lang="es-ES" dirty="0" smtClean="0">
                <a:solidFill>
                  <a:schemeClr val="bg1"/>
                </a:solidFill>
              </a:rPr>
              <a:t> (Orozco Suárez et al. 2007)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392549" y="2857496"/>
            <a:ext cx="39132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9900"/>
                </a:solidFill>
              </a:rPr>
              <a:t>SIR </a:t>
            </a:r>
            <a:r>
              <a:rPr lang="es-ES" dirty="0" smtClean="0">
                <a:solidFill>
                  <a:schemeClr val="bg1"/>
                </a:solidFill>
              </a:rPr>
              <a:t>(Ruiz Cobo &amp; del Toro </a:t>
            </a:r>
            <a:r>
              <a:rPr lang="es-ES" dirty="0" err="1" smtClean="0">
                <a:solidFill>
                  <a:schemeClr val="bg1"/>
                </a:solidFill>
              </a:rPr>
              <a:t>Iniesta</a:t>
            </a:r>
            <a:r>
              <a:rPr lang="es-ES" dirty="0" smtClean="0">
                <a:solidFill>
                  <a:schemeClr val="bg1"/>
                </a:solidFill>
              </a:rPr>
              <a:t> 1992)</a:t>
            </a:r>
          </a:p>
          <a:p>
            <a:r>
              <a:rPr lang="es-ES" dirty="0" smtClean="0">
                <a:solidFill>
                  <a:srgbClr val="FF9900"/>
                </a:solidFill>
              </a:rPr>
              <a:t>Nicole</a:t>
            </a:r>
            <a:r>
              <a:rPr lang="es-ES" dirty="0" smtClean="0"/>
              <a:t> </a:t>
            </a:r>
            <a:r>
              <a:rPr lang="es-ES" dirty="0">
                <a:solidFill>
                  <a:schemeClr val="bg1"/>
                </a:solidFill>
              </a:rPr>
              <a:t>(Socas-Navarro et al. 2000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038600" y="5068669"/>
            <a:ext cx="39036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rgbClr val="FFFF00"/>
                </a:solidFill>
              </a:rPr>
              <a:t>Hazel</a:t>
            </a:r>
            <a:r>
              <a:rPr lang="es-ES" dirty="0"/>
              <a:t> </a:t>
            </a:r>
            <a:r>
              <a:rPr lang="es-ES" dirty="0">
                <a:solidFill>
                  <a:schemeClr val="bg1"/>
                </a:solidFill>
              </a:rPr>
              <a:t>(Asensio Ramos et al. 2008</a:t>
            </a:r>
            <a:r>
              <a:rPr lang="es-ES" dirty="0" smtClean="0">
                <a:solidFill>
                  <a:schemeClr val="bg1"/>
                </a:solidFill>
              </a:rPr>
              <a:t>) (MPI)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Helix</a:t>
            </a:r>
            <a:r>
              <a:rPr lang="es-ES" dirty="0" smtClean="0">
                <a:solidFill>
                  <a:srgbClr val="FFFF00"/>
                </a:solidFill>
              </a:rPr>
              <a:t>+</a:t>
            </a:r>
            <a:r>
              <a:rPr lang="es-ES" dirty="0" smtClean="0"/>
              <a:t> </a:t>
            </a:r>
            <a:r>
              <a:rPr lang="es-ES" dirty="0" smtClean="0">
                <a:solidFill>
                  <a:schemeClr val="bg1"/>
                </a:solidFill>
              </a:rPr>
              <a:t>(</a:t>
            </a:r>
            <a:r>
              <a:rPr lang="es-ES" dirty="0" err="1" smtClean="0">
                <a:solidFill>
                  <a:schemeClr val="bg1"/>
                </a:solidFill>
              </a:rPr>
              <a:t>Lagg</a:t>
            </a:r>
            <a:r>
              <a:rPr lang="es-ES" dirty="0" smtClean="0">
                <a:solidFill>
                  <a:schemeClr val="bg1"/>
                </a:solidFill>
              </a:rPr>
              <a:t> et al. 2009) (MPI)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90972" y="3048000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ight Arrow 13"/>
          <p:cNvSpPr/>
          <p:nvPr/>
        </p:nvSpPr>
        <p:spPr>
          <a:xfrm>
            <a:off x="2986483" y="52887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ight Arrow 14"/>
          <p:cNvSpPr/>
          <p:nvPr/>
        </p:nvSpPr>
        <p:spPr>
          <a:xfrm>
            <a:off x="3256939" y="1214422"/>
            <a:ext cx="428628" cy="396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2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63695" y="3124200"/>
            <a:ext cx="3416618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FFFFFF"/>
                </a:solidFill>
              </a:rPr>
              <a:t>Fast inversion schemes</a:t>
            </a:r>
            <a:endParaRPr lang="en-GB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8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Biases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3261" y="1143000"/>
            <a:ext cx="7877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weak-field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regime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analytically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maximize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likelihood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obtain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perpendicular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plane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2667000"/>
            <a:ext cx="1952625" cy="61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6" y="3454400"/>
            <a:ext cx="4432935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28" y="4716780"/>
            <a:ext cx="2994660" cy="617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99" y="4067404"/>
            <a:ext cx="126111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99" y="2860773"/>
            <a:ext cx="1777365" cy="457200"/>
          </a:xfrm>
          <a:prstGeom prst="rect">
            <a:avLst/>
          </a:prstGeom>
        </p:spPr>
      </p:pic>
      <p:pic>
        <p:nvPicPr>
          <p:cNvPr id="16" name="Picture 15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1613362" y="57150"/>
            <a:ext cx="591730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Generation of databases can be an option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798" y="1753612"/>
            <a:ext cx="7877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Modern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generating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will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generate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huge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amounts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data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Standard non-linear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computationally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demanding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option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build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specific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hardware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like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 smtClean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FPGA inversor of SO/PHI)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Fortunately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, Stokes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parametric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models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live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sz="2400" dirty="0">
                <a:latin typeface="Roboto Light" pitchFamily="2" charset="0"/>
                <a:ea typeface="Roboto Light" pitchFamily="2" charset="0"/>
              </a:rPr>
            </a:b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only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  <a:sym typeface="Wingdings" pitchFamily="2" charset="2"/>
              </a:rPr>
              <a:t>on</a:t>
            </a:r>
            <a:r>
              <a:rPr lang="es-ES" sz="2400" dirty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a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low-dimensionality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manifold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65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09800"/>
            <a:ext cx="5846071" cy="4046173"/>
          </a:xfrm>
          <a:prstGeom prst="rect">
            <a:avLst/>
          </a:prstGeom>
        </p:spPr>
      </p:pic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76464" y="57150"/>
            <a:ext cx="859111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 high dimensions, unit volumes occupy less and less space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4231" y="928670"/>
            <a:ext cx="6155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errors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every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sparse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2209800"/>
            <a:ext cx="370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Volume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unit</a:t>
            </a:r>
            <a:r>
              <a:rPr lang="es-E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hypersphere</a:t>
            </a:r>
            <a:endParaRPr lang="es-ES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7" y="1824327"/>
            <a:ext cx="234886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772594" y="57150"/>
            <a:ext cx="159881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Emulators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088" y="642918"/>
            <a:ext cx="7034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Synthesizing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takes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10</a:t>
            </a:r>
            <a:r>
              <a:rPr lang="es-ES" sz="2400" baseline="300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-4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- 1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seconds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 descr="computing_time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3" y="1428736"/>
            <a:ext cx="5528934" cy="4642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/>
          <p:cNvSpPr txBox="1"/>
          <p:nvPr/>
        </p:nvSpPr>
        <p:spPr>
          <a:xfrm>
            <a:off x="1357290" y="6182045"/>
            <a:ext cx="711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3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hours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2000x2000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pixels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at a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cadence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1 min 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(diagram)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2435225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2587625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55888" y="2636838"/>
            <a:ext cx="710749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2" y="2587625"/>
            <a:ext cx="1606551" cy="457200"/>
            <a:chOff x="3072" y="1344"/>
            <a:chExt cx="1012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2587625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2740025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3733800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8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Large database</a:t>
              </a:r>
            </a:p>
          </p:txBody>
        </p:sp>
      </p:grp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3227388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81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845257" y="57150"/>
            <a:ext cx="34534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(diagram)</a:t>
            </a:r>
            <a:endParaRPr lang="en-GB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4950" y="1390650"/>
            <a:ext cx="1066800" cy="762000"/>
            <a:chOff x="2112" y="1248"/>
            <a:chExt cx="672" cy="480"/>
          </a:xfrm>
        </p:grpSpPr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2112" y="1248"/>
              <a:ext cx="672" cy="480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156" y="1329"/>
              <a:ext cx="610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SEE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equations</a:t>
              </a: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393700" y="1543050"/>
            <a:ext cx="1676400" cy="457200"/>
          </a:xfrm>
          <a:prstGeom prst="flowChartAlternate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855888" y="1592263"/>
            <a:ext cx="710749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B, T, v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98952" y="1543050"/>
            <a:ext cx="1606551" cy="457200"/>
            <a:chOff x="3072" y="1344"/>
            <a:chExt cx="1012" cy="288"/>
          </a:xfrm>
        </p:grpSpPr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3072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5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101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Solve RT equation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042988" y="4535509"/>
            <a:ext cx="1981200" cy="685800"/>
            <a:chOff x="2640" y="2016"/>
            <a:chExt cx="1248" cy="432"/>
          </a:xfrm>
        </p:grpSpPr>
        <p:sp>
          <p:nvSpPr>
            <p:cNvPr id="95247" name="AutoShape 15"/>
            <p:cNvSpPr>
              <a:spLocks noChangeArrowheads="1"/>
            </p:cNvSpPr>
            <p:nvPr/>
          </p:nvSpPr>
          <p:spPr bwMode="auto">
            <a:xfrm>
              <a:off x="2640" y="2016"/>
              <a:ext cx="1248" cy="432"/>
            </a:xfrm>
            <a:prstGeom prst="flowChartInputOutput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auto">
            <a:xfrm>
              <a:off x="2825" y="2064"/>
              <a:ext cx="849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Observed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Stokes profiles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432550" y="1543050"/>
            <a:ext cx="1600200" cy="457200"/>
            <a:chOff x="4416" y="1344"/>
            <a:chExt cx="1008" cy="288"/>
          </a:xfrm>
        </p:grpSpPr>
        <p:sp>
          <p:nvSpPr>
            <p:cNvPr id="95250" name="AutoShape 18"/>
            <p:cNvSpPr>
              <a:spLocks noChangeArrowheads="1"/>
            </p:cNvSpPr>
            <p:nvPr/>
          </p:nvSpPr>
          <p:spPr bwMode="auto">
            <a:xfrm>
              <a:off x="4416" y="1344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auto">
            <a:xfrm>
              <a:off x="4416" y="1392"/>
              <a:ext cx="993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Emergent profiles</a:t>
              </a:r>
            </a:p>
          </p:txBody>
        </p:sp>
      </p:grpSp>
      <p:sp>
        <p:nvSpPr>
          <p:cNvPr id="95253" name="AutoShape 21"/>
          <p:cNvSpPr>
            <a:spLocks noChangeArrowheads="1"/>
          </p:cNvSpPr>
          <p:nvPr/>
        </p:nvSpPr>
        <p:spPr bwMode="auto">
          <a:xfrm>
            <a:off x="3779838" y="4635521"/>
            <a:ext cx="2133600" cy="4572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4" name="Text Box 22"/>
          <p:cNvSpPr txBox="1">
            <a:spLocks noChangeArrowheads="1"/>
          </p:cNvSpPr>
          <p:nvPr/>
        </p:nvSpPr>
        <p:spPr bwMode="auto">
          <a:xfrm>
            <a:off x="3813175" y="4713309"/>
            <a:ext cx="2031623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Statistical estimator (</a:t>
            </a:r>
            <a:r>
              <a:rPr lang="en-GB" sz="1400" baseline="300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2</a:t>
            </a: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95255" name="AutoShape 23"/>
          <p:cNvSpPr>
            <a:spLocks noChangeArrowheads="1"/>
          </p:cNvSpPr>
          <p:nvPr/>
        </p:nvSpPr>
        <p:spPr bwMode="auto">
          <a:xfrm>
            <a:off x="3973513" y="6048396"/>
            <a:ext cx="1676400" cy="381000"/>
          </a:xfrm>
          <a:prstGeom prst="flowChartProcess">
            <a:avLst/>
          </a:prstGeom>
          <a:solidFill>
            <a:srgbClr val="FF9900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0000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Best model</a:t>
            </a:r>
          </a:p>
        </p:txBody>
      </p:sp>
      <p:sp>
        <p:nvSpPr>
          <p:cNvPr id="95257" name="AutoShape 25"/>
          <p:cNvSpPr>
            <a:spLocks noChangeArrowheads="1"/>
          </p:cNvSpPr>
          <p:nvPr/>
        </p:nvSpPr>
        <p:spPr bwMode="auto">
          <a:xfrm>
            <a:off x="22415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8" name="AutoShape 26"/>
          <p:cNvSpPr>
            <a:spLocks noChangeArrowheads="1"/>
          </p:cNvSpPr>
          <p:nvPr/>
        </p:nvSpPr>
        <p:spPr bwMode="auto">
          <a:xfrm>
            <a:off x="39179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59" name="AutoShape 27"/>
          <p:cNvSpPr>
            <a:spLocks noChangeArrowheads="1"/>
          </p:cNvSpPr>
          <p:nvPr/>
        </p:nvSpPr>
        <p:spPr bwMode="auto">
          <a:xfrm>
            <a:off x="5975350" y="169545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0" name="AutoShape 28"/>
          <p:cNvSpPr>
            <a:spLocks noChangeArrowheads="1"/>
          </p:cNvSpPr>
          <p:nvPr/>
        </p:nvSpPr>
        <p:spPr bwMode="auto">
          <a:xfrm>
            <a:off x="4627563" y="3386138"/>
            <a:ext cx="304800" cy="1042994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1" name="AutoShape 29"/>
          <p:cNvSpPr>
            <a:spLocks noChangeArrowheads="1"/>
          </p:cNvSpPr>
          <p:nvPr/>
        </p:nvSpPr>
        <p:spPr bwMode="auto">
          <a:xfrm>
            <a:off x="3132138" y="4824434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64" name="AutoShape 32"/>
          <p:cNvSpPr>
            <a:spLocks noChangeArrowheads="1"/>
          </p:cNvSpPr>
          <p:nvPr/>
        </p:nvSpPr>
        <p:spPr bwMode="auto">
          <a:xfrm>
            <a:off x="4627563" y="5397521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427788" y="2689225"/>
            <a:ext cx="1600200" cy="457200"/>
            <a:chOff x="4049" y="1253"/>
            <a:chExt cx="1008" cy="288"/>
          </a:xfrm>
        </p:grpSpPr>
        <p:sp>
          <p:nvSpPr>
            <p:cNvPr id="95278" name="AutoShape 46"/>
            <p:cNvSpPr>
              <a:spLocks noChangeArrowheads="1"/>
            </p:cNvSpPr>
            <p:nvPr/>
          </p:nvSpPr>
          <p:spPr bwMode="auto">
            <a:xfrm>
              <a:off x="4049" y="1253"/>
              <a:ext cx="1008" cy="28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79" name="Text Box 47"/>
            <p:cNvSpPr txBox="1">
              <a:spLocks noChangeArrowheads="1"/>
            </p:cNvSpPr>
            <p:nvPr/>
          </p:nvSpPr>
          <p:spPr bwMode="auto">
            <a:xfrm>
              <a:off x="4129" y="1301"/>
              <a:ext cx="88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Large database</a:t>
              </a:r>
            </a:p>
          </p:txBody>
        </p: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3979863" y="2616200"/>
            <a:ext cx="1600200" cy="647700"/>
            <a:chOff x="2507" y="1253"/>
            <a:chExt cx="1008" cy="408"/>
          </a:xfrm>
        </p:grpSpPr>
        <p:sp>
          <p:nvSpPr>
            <p:cNvPr id="95280" name="AutoShape 48"/>
            <p:cNvSpPr>
              <a:spLocks noChangeArrowheads="1"/>
            </p:cNvSpPr>
            <p:nvPr/>
          </p:nvSpPr>
          <p:spPr bwMode="auto">
            <a:xfrm>
              <a:off x="2507" y="1253"/>
              <a:ext cx="1008" cy="408"/>
            </a:xfrm>
            <a:prstGeom prst="flowChartAlternateProcess">
              <a:avLst/>
            </a:prstGeom>
            <a:solidFill>
              <a:srgbClr val="FF9900"/>
            </a:solidFill>
            <a:ln w="936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ES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95281" name="Text Box 49"/>
            <p:cNvSpPr txBox="1">
              <a:spLocks noChangeArrowheads="1"/>
            </p:cNvSpPr>
            <p:nvPr/>
          </p:nvSpPr>
          <p:spPr bwMode="auto">
            <a:xfrm>
              <a:off x="2640" y="1301"/>
              <a:ext cx="746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Compressed</a:t>
              </a:r>
            </a:p>
            <a:p>
              <a:pPr algn="ctr" defTabSz="449263">
                <a:buClr>
                  <a:srgbClr val="000000"/>
                </a:buClr>
                <a:buSzPct val="100000"/>
                <a:buFont typeface="Tahoma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 smtClean="0">
                  <a:solidFill>
                    <a:srgbClr val="000000"/>
                  </a:solidFill>
                  <a:latin typeface="Roboto Light" pitchFamily="2" charset="0"/>
                  <a:ea typeface="Roboto Light" pitchFamily="2" charset="0"/>
                </a:rPr>
                <a:t>database</a:t>
              </a:r>
              <a:endParaRPr lang="en-GB" sz="14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sp>
        <p:nvSpPr>
          <p:cNvPr id="95284" name="AutoShape 52"/>
          <p:cNvSpPr>
            <a:spLocks noChangeArrowheads="1"/>
          </p:cNvSpPr>
          <p:nvPr/>
        </p:nvSpPr>
        <p:spPr bwMode="auto">
          <a:xfrm>
            <a:off x="5770563" y="283368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5285" name="AutoShape 53"/>
          <p:cNvSpPr>
            <a:spLocks noChangeArrowheads="1"/>
          </p:cNvSpPr>
          <p:nvPr/>
        </p:nvSpPr>
        <p:spPr bwMode="auto">
          <a:xfrm>
            <a:off x="7164388" y="2182813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3366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17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611188" y="1785926"/>
            <a:ext cx="30043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Milne-Eddington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839788" y="4478332"/>
            <a:ext cx="23855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Zeeman+scattering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4876800" y="1639661"/>
            <a:ext cx="33153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Themis </a:t>
            </a:r>
            <a:r>
              <a:rPr lang="es-ES" dirty="0" err="1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code</a:t>
            </a:r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(López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  <a:p>
            <a:r>
              <a:rPr lang="es-ES" dirty="0" smtClean="0">
                <a:solidFill>
                  <a:srgbClr val="00FF00"/>
                </a:solidFill>
                <a:latin typeface="Roboto Light" pitchFamily="2" charset="0"/>
                <a:ea typeface="Roboto Light" pitchFamily="2" charset="0"/>
              </a:rPr>
              <a:t>ANN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(Socas-Navarro)</a:t>
            </a:r>
            <a:endParaRPr lang="es-ES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4729897" y="4397514"/>
            <a:ext cx="38045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He I 10830+D3 </a:t>
            </a:r>
          </a:p>
          <a:p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(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Casini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, López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Ariste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Paletou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2437212" y="76200"/>
            <a:ext cx="4269577" cy="442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Look-up table inversion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000" y="1864752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810000" y="4572008"/>
            <a:ext cx="285752" cy="345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620713"/>
            <a:ext cx="4144963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179388" y="6405563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Casini et al. (2009)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323850" y="711200"/>
            <a:ext cx="23320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Multiline inversions</a:t>
            </a:r>
          </a:p>
          <a:p>
            <a:r>
              <a:rPr lang="es-ES"/>
              <a:t>He I D3+10830 </a:t>
            </a:r>
            <a:r>
              <a:rPr lang="en-US">
                <a:cs typeface="Arial" charset="0"/>
              </a:rPr>
              <a:t>Å</a:t>
            </a: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179388" y="2006600"/>
            <a:ext cx="3359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Database of </a:t>
            </a:r>
            <a:r>
              <a:rPr lang="es-ES">
                <a:solidFill>
                  <a:srgbClr val="00FF00"/>
                </a:solidFill>
              </a:rPr>
              <a:t>250000</a:t>
            </a:r>
            <a:r>
              <a:rPr lang="es-ES"/>
              <a:t> models</a:t>
            </a:r>
          </a:p>
          <a:p>
            <a:r>
              <a:rPr lang="es-ES"/>
              <a:t>for errors of ~10</a:t>
            </a:r>
            <a:r>
              <a:rPr lang="es-ES" baseline="30000"/>
              <a:t>-3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2639271" y="57150"/>
            <a:ext cx="3865459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Multiline look-up inversion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231775" y="3935413"/>
            <a:ext cx="3763963" cy="10064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Size of DB for smaller errors?</a:t>
            </a:r>
          </a:p>
          <a:p>
            <a:pPr algn="ctr"/>
            <a:r>
              <a:rPr lang="es-ES" b="1">
                <a:solidFill>
                  <a:schemeClr val="tx1"/>
                </a:solidFill>
              </a:rPr>
              <a:t>Are they practical?</a:t>
            </a:r>
          </a:p>
          <a:p>
            <a:pPr algn="ctr"/>
            <a:r>
              <a:rPr lang="es-ES" b="1">
                <a:solidFill>
                  <a:schemeClr val="tx1"/>
                </a:solidFill>
              </a:rPr>
              <a:t>Interpolation?</a:t>
            </a:r>
          </a:p>
        </p:txBody>
      </p:sp>
    </p:spTree>
    <p:extLst>
      <p:ext uri="{BB962C8B-B14F-4D97-AF65-F5344CB8AC3E}">
        <p14:creationId xmlns:p14="http://schemas.microsoft.com/office/powerpoint/2010/main" val="136152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n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209675"/>
            <a:ext cx="2652712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Imagen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4292600"/>
            <a:ext cx="24892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Imagen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4221163"/>
            <a:ext cx="26098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5" name="Imagen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63938" y="588963"/>
            <a:ext cx="5256212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7061200" y="6477000"/>
            <a:ext cx="2047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Kuckein et al. (2009)</a:t>
            </a:r>
          </a:p>
        </p:txBody>
      </p:sp>
      <p:sp>
        <p:nvSpPr>
          <p:cNvPr id="114697" name="Text Box 9"/>
          <p:cNvSpPr txBox="1">
            <a:spLocks noChangeArrowheads="1"/>
          </p:cNvSpPr>
          <p:nvPr/>
        </p:nvSpPr>
        <p:spPr bwMode="auto">
          <a:xfrm>
            <a:off x="7740650" y="4383088"/>
            <a:ext cx="1206500" cy="7016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>
                <a:solidFill>
                  <a:schemeClr val="tx1"/>
                </a:solidFill>
              </a:rPr>
              <a:t>B=626 G</a:t>
            </a:r>
          </a:p>
          <a:p>
            <a:r>
              <a:rPr lang="es-ES" b="1">
                <a:solidFill>
                  <a:schemeClr val="tx1"/>
                </a:solidFill>
                <a:latin typeface="Symbol" pitchFamily="18" charset="2"/>
              </a:rPr>
              <a:t>q</a:t>
            </a:r>
            <a:r>
              <a:rPr lang="es-ES" b="1">
                <a:solidFill>
                  <a:schemeClr val="tx1"/>
                </a:solidFill>
              </a:rPr>
              <a:t>=80º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279243" y="57150"/>
            <a:ext cx="46172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72BFC5"/>
                </a:solidFill>
              </a:rPr>
              <a:t>Look-up </a:t>
            </a:r>
            <a:r>
              <a:rPr lang="en-GB" sz="2400" dirty="0" smtClean="0">
                <a:solidFill>
                  <a:srgbClr val="72BFC5"/>
                </a:solidFill>
              </a:rPr>
              <a:t>inversions for </a:t>
            </a:r>
            <a:r>
              <a:rPr lang="en-GB" sz="2400" dirty="0">
                <a:solidFill>
                  <a:srgbClr val="72BFC5"/>
                </a:solidFill>
              </a:rPr>
              <a:t>10830 </a:t>
            </a:r>
            <a:r>
              <a:rPr lang="en-US" sz="2400" dirty="0">
                <a:solidFill>
                  <a:srgbClr val="72BFC5"/>
                </a:solidFill>
                <a:cs typeface="Arial" charset="0"/>
              </a:rPr>
              <a:t>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0152" y="5445224"/>
            <a:ext cx="2280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fields</a:t>
            </a:r>
            <a:r>
              <a:rPr lang="es-ES" dirty="0" smtClean="0"/>
              <a:t> in</a:t>
            </a:r>
          </a:p>
          <a:p>
            <a:pPr algn="ctr"/>
            <a:r>
              <a:rPr lang="es-ES" dirty="0" smtClean="0"/>
              <a:t>AR </a:t>
            </a:r>
            <a:r>
              <a:rPr lang="es-ES" dirty="0" err="1" smtClean="0"/>
              <a:t>filaments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0472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7650" y="692150"/>
            <a:ext cx="6108700" cy="579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7235825" y="6477000"/>
            <a:ext cx="188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/>
              <a:t>Casini et al. (2005)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1801524" y="57150"/>
            <a:ext cx="5577467" cy="4792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500" dirty="0">
                <a:solidFill>
                  <a:srgbClr val="72BFC5"/>
                </a:solidFill>
              </a:rPr>
              <a:t>Solar prominences (</a:t>
            </a:r>
            <a:r>
              <a:rPr lang="en-GB" sz="2500" smtClean="0">
                <a:solidFill>
                  <a:srgbClr val="72BFC5"/>
                </a:solidFill>
              </a:rPr>
              <a:t>look-up inversion)</a:t>
            </a:r>
            <a:endParaRPr lang="en-GB" sz="250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355056" y="57150"/>
            <a:ext cx="4433888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72BFC5"/>
                </a:solidFill>
              </a:rPr>
              <a:t>Inversion procedure (Look-up)</a:t>
            </a:r>
          </a:p>
        </p:txBody>
      </p:sp>
      <p:sp>
        <p:nvSpPr>
          <p:cNvPr id="105506" name="Text Box 34"/>
          <p:cNvSpPr txBox="1">
            <a:spLocks noChangeArrowheads="1"/>
          </p:cNvSpPr>
          <p:nvPr/>
        </p:nvSpPr>
        <p:spPr bwMode="auto">
          <a:xfrm>
            <a:off x="228600" y="2000240"/>
            <a:ext cx="8584401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PROS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Inversion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rgbClr val="FFFF00"/>
                </a:solidFill>
              </a:rPr>
              <a:t>fast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computation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time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depends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on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size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of </a:t>
            </a:r>
            <a:r>
              <a:rPr lang="es-ES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DB</a:t>
            </a:r>
            <a:br>
              <a:rPr lang="es-ES" dirty="0">
                <a:solidFill>
                  <a:schemeClr val="bg1"/>
                </a:solidFill>
                <a:sym typeface="Wingdings" pitchFamily="2" charset="2"/>
              </a:rPr>
            </a:br>
            <a:endParaRPr lang="es-ES" dirty="0">
              <a:solidFill>
                <a:schemeClr val="bg1"/>
              </a:solidFill>
              <a:sym typeface="Wingdings" pitchFamily="2" charset="2"/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s-E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Realistic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error </a:t>
            </a:r>
            <a:r>
              <a:rPr lang="es-E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bars</a:t>
            </a: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can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estimated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ambiguities</a:t>
            </a:r>
            <a:r>
              <a:rPr lang="es-ES" dirty="0">
                <a:solidFill>
                  <a:schemeClr val="bg1"/>
                </a:solidFill>
              </a:rPr>
              <a:t> can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located</a:t>
            </a: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A </a:t>
            </a:r>
            <a:r>
              <a:rPr lang="es-ES" dirty="0" err="1" smtClean="0">
                <a:solidFill>
                  <a:schemeClr val="bg1"/>
                </a:solidFill>
              </a:rPr>
              <a:t>good</a:t>
            </a:r>
            <a:r>
              <a:rPr lang="es-ES" dirty="0" smtClean="0">
                <a:solidFill>
                  <a:schemeClr val="bg1"/>
                </a:solidFill>
              </a:rPr>
              <a:t> DB opens up </a:t>
            </a:r>
            <a:r>
              <a:rPr lang="es-ES" dirty="0" err="1" smtClean="0">
                <a:solidFill>
                  <a:schemeClr val="bg1"/>
                </a:solidFill>
              </a:rPr>
              <a:t>the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possibility</a:t>
            </a:r>
            <a:r>
              <a:rPr lang="es-ES" dirty="0" smtClean="0">
                <a:solidFill>
                  <a:schemeClr val="bg1"/>
                </a:solidFill>
              </a:rPr>
              <a:t> of </a:t>
            </a:r>
            <a:r>
              <a:rPr lang="es-ES" dirty="0" err="1" smtClean="0">
                <a:solidFill>
                  <a:schemeClr val="bg1"/>
                </a:solidFill>
              </a:rPr>
              <a:t>doing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rgbClr val="FFC000"/>
                </a:solidFill>
              </a:rPr>
              <a:t>Bayesian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computations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pPr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CONS</a:t>
            </a: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Databases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have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adapted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problem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Large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databases</a:t>
            </a:r>
            <a:r>
              <a:rPr lang="es-ES" dirty="0">
                <a:solidFill>
                  <a:schemeClr val="bg1"/>
                </a:solidFill>
              </a:rPr>
              <a:t> are </a:t>
            </a:r>
            <a:r>
              <a:rPr lang="es-ES" dirty="0" err="1">
                <a:solidFill>
                  <a:schemeClr val="bg1"/>
                </a:solidFill>
              </a:rPr>
              <a:t>needed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when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noise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small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for</a:t>
            </a:r>
            <a:r>
              <a:rPr lang="es-ES" dirty="0">
                <a:solidFill>
                  <a:schemeClr val="bg1"/>
                </a:solidFill>
              </a:rPr>
              <a:t> full </a:t>
            </a:r>
            <a:r>
              <a:rPr lang="es-ES" dirty="0" err="1">
                <a:solidFill>
                  <a:schemeClr val="bg1"/>
                </a:solidFill>
              </a:rPr>
              <a:t>coverage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ES" dirty="0" smtClean="0">
              <a:solidFill>
                <a:schemeClr val="bg1"/>
              </a:solidFill>
            </a:endParaRPr>
          </a:p>
          <a:p>
            <a:pPr lvl="1">
              <a:buFontTx/>
              <a:buChar char="•"/>
            </a:pPr>
            <a:endParaRPr lang="es-ES" dirty="0"/>
          </a:p>
          <a:p>
            <a:pPr lvl="1">
              <a:buFontTx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 Can miss </a:t>
            </a:r>
            <a:r>
              <a:rPr lang="es-ES" dirty="0" err="1" smtClean="0">
                <a:solidFill>
                  <a:schemeClr val="bg1"/>
                </a:solidFill>
              </a:rPr>
              <a:t>ambiguities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699419" y="76200"/>
            <a:ext cx="57451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Biases – How </a:t>
            </a:r>
            <a:r>
              <a:rPr lang="en-US" sz="240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 correct from them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762000"/>
            <a:ext cx="6448425" cy="2786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" y="3733800"/>
            <a:ext cx="8893968" cy="261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01930" y="6400800"/>
            <a:ext cx="2626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Martínez González et al. (2012)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108404" y="57150"/>
            <a:ext cx="69271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Look-up</a:t>
            </a:r>
            <a:r>
              <a:rPr lang="en-GB" sz="2400" dirty="0">
                <a:solidFill>
                  <a:srgbClr val="72BFC5"/>
                </a:solidFill>
              </a:rPr>
              <a:t> </a:t>
            </a:r>
            <a:r>
              <a:rPr lang="en-GB" sz="2400" dirty="0" smtClean="0">
                <a:solidFill>
                  <a:srgbClr val="72BFC5"/>
                </a:solidFill>
              </a:rPr>
              <a:t>tables – Learning the manifold with SOM</a:t>
            </a:r>
            <a:endParaRPr lang="en-GB" sz="2400" dirty="0">
              <a:solidFill>
                <a:srgbClr val="72BFC5"/>
              </a:solidFill>
            </a:endParaRPr>
          </a:p>
        </p:txBody>
      </p:sp>
      <p:pic>
        <p:nvPicPr>
          <p:cNvPr id="4" name="Picture 3" descr="hexa_T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47" y="642918"/>
            <a:ext cx="4168791" cy="3500462"/>
          </a:xfrm>
          <a:prstGeom prst="rect">
            <a:avLst/>
          </a:prstGeom>
        </p:spPr>
      </p:pic>
      <p:pic>
        <p:nvPicPr>
          <p:cNvPr id="5" name="Picture 4" descr="hexa_tau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9836"/>
            <a:ext cx="4071998" cy="3419186"/>
          </a:xfrm>
          <a:prstGeom prst="rect">
            <a:avLst/>
          </a:prstGeom>
        </p:spPr>
      </p:pic>
      <p:pic>
        <p:nvPicPr>
          <p:cNvPr id="6" name="Picture 5" descr="hexa_v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70" y="3562123"/>
            <a:ext cx="4180406" cy="3510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688" y="467005"/>
            <a:ext cx="17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Temperature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7786" y="428604"/>
            <a:ext cx="187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Optical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depth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3636" y="6253483"/>
            <a:ext cx="1172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1"/>
                </a:solidFill>
              </a:rPr>
              <a:t>Velocity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769114" y="57150"/>
            <a:ext cx="3605773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Look-up</a:t>
            </a:r>
            <a:r>
              <a:rPr lang="en-GB" sz="2400" dirty="0">
                <a:solidFill>
                  <a:srgbClr val="72BFC5"/>
                </a:solidFill>
              </a:rPr>
              <a:t> </a:t>
            </a:r>
            <a:r>
              <a:rPr lang="en-GB" sz="2400" dirty="0" smtClean="0">
                <a:solidFill>
                  <a:srgbClr val="72BFC5"/>
                </a:solidFill>
              </a:rPr>
              <a:t>tables – Outlook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177" y="1545372"/>
            <a:ext cx="732764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Practically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unavoidable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quick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Stokes </a:t>
            </a:r>
            <a:b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build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databases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for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many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observing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conditions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Some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interpolation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needed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avoid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enormous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DB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Artificial neural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network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(global)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Polynomial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(local)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…</a:t>
            </a: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Investigate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non-linear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manifold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learning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Physics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“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discovered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”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them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Investigate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efficient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generation</a:t>
            </a:r>
            <a:r>
              <a:rPr lang="es-ES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databases</a:t>
            </a:r>
            <a:endParaRPr lang="es-ES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015709" y="57150"/>
            <a:ext cx="5112596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The most advanced inversion codes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272" y="1340768"/>
            <a:ext cx="85074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Pixel-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-pixel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No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used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all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induces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degeneracies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Your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inversion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code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surely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biased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(and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don’t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it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things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our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solution</a:t>
            </a:r>
            <a:endParaRPr lang="es-ES" sz="24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4576" y="5301208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Include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a-priori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knowledge</a:t>
            </a:r>
            <a:r>
              <a:rPr lang="es-ES" sz="24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+ 2D </a:t>
            </a:r>
            <a:r>
              <a:rPr lang="es-ES" sz="24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inversions</a:t>
            </a:r>
            <a:endParaRPr lang="es-ES" sz="2400" dirty="0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Maximum-likelihood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maximum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  <a:sym typeface="Wingdings" pitchFamily="2" charset="2"/>
              </a:rPr>
              <a:t> a-posteriori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79172" y="57150"/>
            <a:ext cx="398568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Spatially </a:t>
            </a:r>
            <a:r>
              <a:rPr lang="en-GB" sz="2400" smtClean="0">
                <a:solidFill>
                  <a:srgbClr val="72BFC5"/>
                </a:solidFill>
              </a:rPr>
              <a:t>coupled inversions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609600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know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PSF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instrument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include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process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inverting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treatment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72" y="1698486"/>
            <a:ext cx="5040856" cy="497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92428" y="6338224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van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Noort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(2012)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504109" y="57150"/>
            <a:ext cx="2135819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err="1" smtClean="0">
                <a:solidFill>
                  <a:srgbClr val="72BFC5"/>
                </a:solidFill>
              </a:rPr>
              <a:t>Deconvolution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762000"/>
            <a:ext cx="7890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You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also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first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introducing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regularization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standard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8334" y="4495800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Quintero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Noda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, Asensio Ramos &amp; Ruiz Cobo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264527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52600"/>
            <a:ext cx="6096000" cy="271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67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956686" y="57150"/>
            <a:ext cx="3230669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err="1" smtClean="0">
                <a:solidFill>
                  <a:srgbClr val="72BFC5"/>
                </a:solidFill>
              </a:rPr>
              <a:t>Sparsity</a:t>
            </a:r>
            <a:r>
              <a:rPr lang="en-GB" sz="2400" dirty="0" smtClean="0">
                <a:solidFill>
                  <a:srgbClr val="72BFC5"/>
                </a:solidFill>
              </a:rPr>
              <a:t> regularization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" y="762000"/>
            <a:ext cx="759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recent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approach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carry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2D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inversions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taking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into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account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775781"/>
            <a:ext cx="5088843" cy="3511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8880"/>
            <a:ext cx="4365104" cy="43651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298" y="1676400"/>
            <a:ext cx="8265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without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reason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88840"/>
            <a:ext cx="3673626" cy="36736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88840"/>
            <a:ext cx="3673626" cy="3673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4043" y="1484784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2B1AC"/>
                </a:solidFill>
                <a:latin typeface="Roboto" pitchFamily="2" charset="0"/>
                <a:ea typeface="Roboto" pitchFamily="2" charset="0"/>
              </a:rPr>
              <a:t>1 MB (RAW)</a:t>
            </a:r>
            <a:endParaRPr lang="en-US" sz="2400" dirty="0" err="1" smtClean="0">
              <a:solidFill>
                <a:srgbClr val="F2B1A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8" y="1484784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129 kB (JPEG) </a:t>
            </a:r>
            <a:r>
              <a:rPr lang="es-ES" sz="240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- </a:t>
            </a:r>
            <a:r>
              <a:rPr lang="es-ES" sz="2400" dirty="0" err="1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lossy</a:t>
            </a:r>
            <a:endParaRPr lang="en-US" sz="24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2144" y="5703639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286 kB (PNG) - </a:t>
            </a:r>
            <a:r>
              <a:rPr lang="es-ES" sz="2400" dirty="0" err="1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lossless</a:t>
            </a:r>
            <a:endParaRPr lang="en-US" sz="24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48436" y="57150"/>
            <a:ext cx="264717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Use compression!</a:t>
            </a:r>
            <a:endParaRPr lang="en-GB" sz="2400" dirty="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439" y="2708920"/>
            <a:ext cx="555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unknowns</a:t>
            </a:r>
            <a:r>
              <a:rPr lang="es-ES" sz="36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=</a:t>
            </a:r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pixel</a:t>
            </a:r>
            <a:r>
              <a:rPr lang="es-ES" sz="3600" dirty="0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 x </a:t>
            </a:r>
            <a:r>
              <a:rPr lang="es-ES" sz="36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N</a:t>
            </a:r>
            <a:r>
              <a:rPr lang="es-ES" sz="3600" baseline="-25000" dirty="0" err="1" smtClean="0">
                <a:solidFill>
                  <a:srgbClr val="F2B1AC"/>
                </a:solidFill>
                <a:latin typeface="Roboto Light" pitchFamily="2" charset="0"/>
                <a:ea typeface="Roboto Light" pitchFamily="2" charset="0"/>
              </a:rPr>
              <a:t>parameters</a:t>
            </a:r>
            <a:endParaRPr lang="en-US" sz="3600" baseline="-25000" dirty="0" err="1" smtClean="0">
              <a:solidFill>
                <a:srgbClr val="F2B1AC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1840" y="4212377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1000 x 1000</a:t>
            </a:r>
            <a:endParaRPr lang="en-US" sz="32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4212376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~10-20</a:t>
            </a:r>
            <a:endParaRPr lang="en-US" sz="32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8682" y="421237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~10</a:t>
            </a:r>
            <a:r>
              <a:rPr lang="es-ES" sz="3200" baseline="30000" dirty="0" smtClean="0">
                <a:solidFill>
                  <a:srgbClr val="99FF99"/>
                </a:solidFill>
                <a:latin typeface="Roboto" pitchFamily="2" charset="0"/>
                <a:ea typeface="Roboto" pitchFamily="2" charset="0"/>
              </a:rPr>
              <a:t>7</a:t>
            </a:r>
            <a:endParaRPr lang="en-US" sz="3200" baseline="30000" dirty="0" err="1" smtClean="0">
              <a:solidFill>
                <a:srgbClr val="99FF99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 bwMode="auto">
          <a:xfrm flipV="1">
            <a:off x="4353489" y="3429000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6372200" y="3461684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2555776" y="3461684"/>
            <a:ext cx="0" cy="783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BE5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2837391" y="5805264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Redundant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sz="2400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!</a:t>
            </a:r>
            <a:endParaRPr lang="en-US" sz="2400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15525" y="57150"/>
            <a:ext cx="1913002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Redundancy</a:t>
            </a:r>
            <a:endParaRPr lang="en-GB" sz="2400" dirty="0">
              <a:solidFill>
                <a:srgbClr val="72BF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981271" y="57150"/>
            <a:ext cx="518152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Compression of </a:t>
            </a:r>
            <a:r>
              <a:rPr lang="en-GB" sz="2400" smtClean="0">
                <a:solidFill>
                  <a:srgbClr val="72BFC5"/>
                </a:solidFill>
              </a:rPr>
              <a:t>physical parameters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200" y="6367046"/>
            <a:ext cx="431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&amp; de la Cruz Rodríguez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52" y="685800"/>
            <a:ext cx="6187696" cy="568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44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729879" y="57150"/>
            <a:ext cx="3684320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defTabSz="449263">
              <a:buClr>
                <a:srgbClr val="FFFFFF"/>
              </a:buClr>
              <a:buSzPct val="100000"/>
              <a:buFont typeface="Tahoma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 smtClean="0">
                <a:solidFill>
                  <a:srgbClr val="72BFC5"/>
                </a:solidFill>
              </a:rPr>
              <a:t>Inversion + </a:t>
            </a:r>
            <a:r>
              <a:rPr lang="en-GB" sz="2400" dirty="0" err="1" smtClean="0">
                <a:solidFill>
                  <a:srgbClr val="72BFC5"/>
                </a:solidFill>
              </a:rPr>
              <a:t>deconvolution</a:t>
            </a:r>
            <a:endParaRPr lang="en-GB" sz="2400" dirty="0">
              <a:solidFill>
                <a:srgbClr val="72BFC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6367046"/>
            <a:ext cx="431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Asensio Ramos &amp; de la Cruz Rodríguez (2015)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" y="685799"/>
            <a:ext cx="9017308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non-linear optimization – Gradient descent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3228975"/>
            <a:ext cx="2457450" cy="35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667000"/>
            <a:ext cx="210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descent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4467761"/>
            <a:ext cx="4633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Convergence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linear: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slow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easily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stuck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371" y="304800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Stellar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magnetic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fields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87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3533" y="0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966788"/>
            <a:ext cx="874395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67307" y="5943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Babcock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(1947)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7510" y="3653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7310" y="44151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0000"/>
                </a:solidFill>
              </a:rPr>
              <a:t>Left-hand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6553200" y="3352800"/>
            <a:ext cx="381000" cy="5311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H="1" flipV="1">
            <a:off x="7267307" y="3618383"/>
            <a:ext cx="702848" cy="7967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6711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0649" y="0"/>
            <a:ext cx="696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can be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estimate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stars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23220"/>
            <a:ext cx="5253818" cy="625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3200" y="6443246"/>
            <a:ext cx="2514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Kochukov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&amp;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Wade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33454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106" y="0"/>
            <a:ext cx="736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Multiline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Improving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signal-to-noise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ratio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489" y="990600"/>
            <a:ext cx="83455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In solar-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per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because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configuration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complex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leads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cancellation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Rotational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broadening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weak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751" y="3352800"/>
            <a:ext cx="7858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(1989),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&amp; Li (1996) and,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et al. (1997) and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Martínez González et al. (2008)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developed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multiline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techniques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do</a:t>
            </a: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enhance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probability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2111" y="5105400"/>
            <a:ext cx="7399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essential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idea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adds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up in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uncorrelated</a:t>
            </a:r>
            <a:r>
              <a:rPr lang="es-ES" dirty="0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FFC000"/>
                </a:solidFill>
                <a:latin typeface="Roboto Light" pitchFamily="2" charset="0"/>
                <a:ea typeface="Roboto Light" pitchFamily="2" charset="0"/>
              </a:rPr>
              <a:t>way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up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correlated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S/N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typically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enhances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N</a:t>
            </a:r>
            <a:r>
              <a:rPr lang="es-ES" baseline="30000" dirty="0" smtClean="0">
                <a:latin typeface="Roboto Light" pitchFamily="2" charset="0"/>
                <a:ea typeface="Roboto Light" pitchFamily="2" charset="0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7212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194" y="0"/>
            <a:ext cx="612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All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are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essentially</a:t>
            </a:r>
            <a:r>
              <a:rPr lang="es-ES" sz="2400" dirty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‘line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addition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’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838200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 Light" pitchFamily="2" charset="0"/>
                <a:ea typeface="Roboto Light" pitchFamily="2" charset="0"/>
              </a:rPr>
              <a:t>Line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addition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1989)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1" y="1485900"/>
            <a:ext cx="3881438" cy="8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2514600"/>
            <a:ext cx="430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Improved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1995)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3162300"/>
            <a:ext cx="3705225" cy="7739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4140994"/>
            <a:ext cx="6338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squares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(LSD;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et al. 1997)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4991100"/>
            <a:ext cx="4662488" cy="87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76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(2009)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8784" y="0"/>
            <a:ext cx="7287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Detecting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with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line-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addition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509712"/>
            <a:ext cx="4667250" cy="3838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814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(1997)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2102" y="0"/>
            <a:ext cx="697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Doppler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Imaging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Rotation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helps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see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m.f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583424"/>
            <a:ext cx="5305425" cy="496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69540" y="5867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Semel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(1989)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091" y="685800"/>
            <a:ext cx="7205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homogeneous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surface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66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249" y="0"/>
            <a:ext cx="4735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Signal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changes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with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phase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762000"/>
            <a:ext cx="84105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69" y="3200400"/>
            <a:ext cx="49720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81482" y="6400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Brown et al. (1991)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9011" y="0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works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!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09650"/>
            <a:ext cx="22955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2925"/>
            <a:ext cx="4962525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2819400" y="3429000"/>
            <a:ext cx="762000" cy="533400"/>
          </a:xfrm>
          <a:prstGeom prst="rightArrow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082" y="6400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Donati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et al. (1997)</a:t>
            </a:r>
            <a:endParaRPr lang="es-ES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ipeg_2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40" y="1019597"/>
            <a:ext cx="5294121" cy="5621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1056" y="0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ZDI –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Peg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magnetic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field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reconstruction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1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659210" y="76200"/>
            <a:ext cx="7825581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non-linear optimization – Newton methods</a:t>
            </a:r>
            <a:endParaRPr lang="en-U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9" y="990600"/>
            <a:ext cx="4288631" cy="966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2" y="3228976"/>
            <a:ext cx="2900363" cy="35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667000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Newton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method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4467761"/>
            <a:ext cx="4887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Convergence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quadratic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</a:t>
            </a: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Faster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if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close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easy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stuck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minima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2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omega_{ij} \frac{\left[S_i(\lambda_j) - O_i(\lambda_j)\right]^2}{\sigma_j^2} \]&#10;&#10;&#10;\end{document}"/>
  <p:tag name="IGUANATEXSIZE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thetabold_{i+1} = \thetabold_i - \mathbf{H}^{-1} \nabla \chi^2\]&#10;&#10;&#10;\end{document}"/>
  <p:tag name="IGUANATEXSIZE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mathbf{H} (\thetabold_{i+1} -\thetabold_i) = \nabla \chi^2\]&#10;&#10;&#10;\end{document}"/>
  <p:tag name="IGUANATEXSIZE" val="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 \mathbf{H} + \lambda \mathbf{I}\right) (\thetabold_{i+1} -\thetabold_i) = \nabla \chi^2\]&#10;&#10;&#10;\end{document}"/>
  <p:tag name="IGUANATEXSIZE" val="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Delta \theta_i = \pm \sqrt{\Delta \chi^2} \sqrt{(H^{-1})_{ii}}\]&#10;&#10;&#10;\end{document}"/>
  <p:tag name="IGUANATEXSIZE" val="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S_i(\thetabold+\deltabold,\lambda_j) \approx &#10;S_i(\thetabold,\lambda_j) + J_i \deltabold \]&#10;&#10;&#10;\end{document}"/>
  <p:tag name="IGUANATEXSIZE" val="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J_i = \frac{\partial S(\lambda,\thetabold)}{\partial \thetabold} \]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lambda) = -4.6686 \times 10^{-13} \lambda_0^2 B &#10;g_\mathrm{eff} \cos \theta \frac{dI(\lambda)}{d\lambda}&#10;\]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]&#10;&#10;&#10;\end{document}"/>
  <p:tag name="IGUANATEXSIZE" val="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chi^2(\thetabold+\deltabold) = \sum_{i=1}^4 \sum_{j=1}^N&#10;\frac{\left[ S_i(\thetabold,\lambda_j) - J_i \deltabold - &#10;O_i(\lambda_j) \right]^2}{\sigma_j^2} \]&#10;&#10;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&#10;\mathbf{J}^T \mathbf{J} \right) \deltabold = &#10;\mathbf{J}^T \left[ \mathbf{O} - \mathbf{S}(\thetabold) \right] \]&#10;&#10;&#10;\end{document}"/>
  <p:tag name="IGUANATEXSIZE" val="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left(\mathbf{J}^T \mathbf{J}+\lambda \mathbf{I} \right) &#10;\deltabold = &#10;\mathbf{J}^T \left[ \mathbf{O} - \mathbf{S}(\thetabold) \right] \]&#10;&#10;&#10;\end{document}"/>
  <p:tag name="IGUANATEXSIZE" val="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delta \mathbf{I}(\lambda) = \int_0^\infty&#10;\mathbf{R}_x(\lambda,\tau) \delta x(\tau) \mathrm{d}\tau\]&#10;&#10;&#10;\end{document}"/>
  <p:tag name="IGUANATEXSIZE" val="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R}_x(\lambda,\tau) =&#10;\mathbf{O}(0,\tau) \left\{ \mathbf{K}(\tau) &#10;\frac{\partial \mathbf{S}(\tau)}{\partial x}&#10;-\frac{\partial \mathbf{K}(\tau)}{\partial x}&#10;\left[ \mathbf{I}(\tau)-\mathbf{S}(\tau) \right]&#10;\right\}\]&#10;&#10;&#10;\end{document}"/>
  <p:tag name="IGUANATEXSIZE" val="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 = B_0 + B_1 \tau&#10;\]&#10;&#10;&#10;\end{document}"/>
  <p:tag name="IGUANATEXSIZE" val="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mu) = B_0 \left\{&#10;1+\beta \mu \Delta^{-1} (1+k_I) \left[ (1+k_I)^2&#10;+f_Q^2+f_U^2+f_V^2 \right]&#10;\right\}&#10;\]&#10;&#10;&#10;\end{document}"/>
  <p:tag name="IGUANATEXSIZE" val="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Q(\mu) = -B_0 \beta \mu \Delta^{-1} \left\{&#10;(1+k_I)^2k_Q - (1+k_I)(k_U f_V - k_V f_U) + f_Q(k_Q f_Q +&#10;k_U f_U + k_V f_V)&#10;\right\}&#10;\]&#10;&#10;&#10;\end{document}"/>
  <p:tag name="IGUANATEXSIZE" val="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U(\mu) = -B_0 \beta \mu \Delta^{-1} \left\{&#10;(1+k_I)^2k_U - (1+k_I)(k_V f_Q - k_Q f_V) + f_U(k_Q f_Q +&#10;k_U f_U + k_V f_V)&#10;\right\}&#10;\]&#10;&#10;&#10;\end{document}"/>
  <p:tag name="IGUANATEXSIZE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_\parallel = -\frac{1}{C} \frac{\sum_i V_i I_i'}&#10;{\sum_i I_i'^2} \]&#10;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(\mu) = -B_0 \beta \mu \Delta^{-1} \left\{&#10;(1+k_I)^2k_V - (1+k_I)(k_Q f_U - k_U f_Q) + f_V(k_Q f_Q +&#10;k_U f_U + k_V f_V)&#10;\right\}&#10;\]&#10;&#10;&#10;\end{document}"/>
  <p:tag name="IGUANATEXSIZE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frac{dn_i}{dt} = \frac{\partial n_i}{ \partial t}&#10;+ \mathbf{v} . \nabla n_i = \sum_{j \neq i} n_j P_{ji}&#10;-n_i \sum_{j \neq i} P_{ij} \]&#10;&#10;&#10;\end{document}"/>
  <p:tag name="IGUANATEXSIZE" val="2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rm{BIC} = -2 \ln \mathcal{L}_\mathrm{max} + k \ln N \]&#10;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V_n(R) = \frac{\pi^{n/2}}{\Gamma(\frac{n}{2}+1)} R^n&#10;\]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SLA}(x) = \frac{1}{N} \sum_i&#10;V(x-X_i) \]&#10;&#10;&#10;\end{document}"/>
  <p:tag name="IGUANATEXSIZE" val="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A}(x) = \frac{\sum_i&#10;w_i V(x-X_i)}{\sum_i w_i} \]&#10;&#10;&#10;\end{document}"/>
  <p:tag name="IGUANATEXSIZE" val="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Z_\mathrm{LSD}(x) = \frac{\sum_i&#10;W_i w_i^\mathrm{LSD} V(x-X_i)}{\sum_i W_i {w_i^\mathrm{LSD}}^2} \]&#10;&#10;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_\perp^2 = \frac{1}{C^2} \frac{\left[&#10;\left(\sum_i Q_i I_i'' \right)^2+ \left(\sum_i U_i I_i'' \right)^2 \right]^{1/2}}&#10;{\sum_i I_i''^2} \]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phi = \phi_0 + \frac{1}{2} \arctan &#10;\frac{\sum_i U_i I_i''}{\sum_i Q_i I_i''}\]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tan \theta = \frac{B_\perp}{B_\parallel}\]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B = \sqrt{B_\parallel^2 + B_\perp^2}\]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^2 = \sum_{i=1}^4 \sum_{j=1}^N&#10;\frac{\left[S_i(\lambda_j) - O_i(\lambda_j)\right]^2}{\sigma_j^2} \]&#10;&#10;&#10;\end{document}"/>
  <p:tag name="IGUANATEXSIZE" val="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newcommand{\thetabold}{\mbox{\boldmath$\theta$}}&#10;\newcommand{\deltabold}{\mbox{\boldmath$\delta$}}&#10;\pagestyle{empty}&#10;\begin{document}&#10;&#10;\[ \color{white} \thetabold_{i+1} = \thetabold_i - h \nabla \chi^2\]&#10;&#10;&#10;\end{document}"/>
  <p:tag name="IGUANATEXSIZE" val="2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75069</TotalTime>
  <Words>2088</Words>
  <Application>Microsoft Office PowerPoint</Application>
  <PresentationFormat>On-screen Show (4:3)</PresentationFormat>
  <Paragraphs>448</Paragraphs>
  <Slides>89</Slides>
  <Notes>15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311</cp:revision>
  <dcterms:created xsi:type="dcterms:W3CDTF">2010-04-26T10:49:11Z</dcterms:created>
  <dcterms:modified xsi:type="dcterms:W3CDTF">2015-05-21T14:14:36Z</dcterms:modified>
</cp:coreProperties>
</file>